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  <p:sldId id="330" r:id="rId6"/>
    <p:sldId id="328" r:id="rId7"/>
    <p:sldId id="264" r:id="rId8"/>
    <p:sldId id="257" r:id="rId9"/>
    <p:sldId id="258" r:id="rId10"/>
    <p:sldId id="262" r:id="rId11"/>
    <p:sldId id="305" r:id="rId12"/>
    <p:sldId id="306" r:id="rId13"/>
    <p:sldId id="307" r:id="rId14"/>
    <p:sldId id="308" r:id="rId15"/>
    <p:sldId id="309" r:id="rId16"/>
    <p:sldId id="261" r:id="rId17"/>
    <p:sldId id="259" r:id="rId18"/>
    <p:sldId id="260" r:id="rId19"/>
    <p:sldId id="271" r:id="rId20"/>
    <p:sldId id="256" r:id="rId21"/>
    <p:sldId id="263" r:id="rId22"/>
    <p:sldId id="329" r:id="rId23"/>
    <p:sldId id="267" r:id="rId24"/>
    <p:sldId id="268" r:id="rId25"/>
    <p:sldId id="272" r:id="rId26"/>
    <p:sldId id="269" r:id="rId27"/>
    <p:sldId id="270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86" r:id="rId42"/>
    <p:sldId id="288" r:id="rId43"/>
    <p:sldId id="289" r:id="rId44"/>
    <p:sldId id="290" r:id="rId45"/>
    <p:sldId id="318" r:id="rId46"/>
    <p:sldId id="291" r:id="rId47"/>
    <p:sldId id="292" r:id="rId48"/>
    <p:sldId id="293" r:id="rId49"/>
    <p:sldId id="287" r:id="rId50"/>
    <p:sldId id="296" r:id="rId51"/>
    <p:sldId id="319" r:id="rId52"/>
    <p:sldId id="320" r:id="rId53"/>
    <p:sldId id="321" r:id="rId54"/>
    <p:sldId id="323" r:id="rId55"/>
    <p:sldId id="322" r:id="rId56"/>
    <p:sldId id="294" r:id="rId57"/>
    <p:sldId id="297" r:id="rId58"/>
    <p:sldId id="301" r:id="rId59"/>
    <p:sldId id="302" r:id="rId60"/>
    <p:sldId id="303" r:id="rId61"/>
    <p:sldId id="304" r:id="rId62"/>
    <p:sldId id="298" r:id="rId63"/>
    <p:sldId id="299" r:id="rId64"/>
    <p:sldId id="300" r:id="rId65"/>
    <p:sldId id="311" r:id="rId66"/>
    <p:sldId id="310" r:id="rId67"/>
    <p:sldId id="312" r:id="rId68"/>
    <p:sldId id="313" r:id="rId69"/>
    <p:sldId id="314" r:id="rId70"/>
    <p:sldId id="316" r:id="rId71"/>
    <p:sldId id="31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view" id="{4006E3CA-D2B4-406C-9FB1-F108102A7295}">
          <p14:sldIdLst>
            <p14:sldId id="324"/>
            <p14:sldId id="325"/>
            <p14:sldId id="326"/>
            <p14:sldId id="327"/>
            <p14:sldId id="330"/>
            <p14:sldId id="328"/>
            <p14:sldId id="264"/>
          </p14:sldIdLst>
        </p14:section>
        <p14:section name="Main Slide" id="{16AA6243-BEC6-410B-A8D3-85721B18548F}">
          <p14:sldIdLst>
            <p14:sldId id="257"/>
            <p14:sldId id="258"/>
            <p14:sldId id="262"/>
            <p14:sldId id="305"/>
            <p14:sldId id="306"/>
            <p14:sldId id="307"/>
            <p14:sldId id="308"/>
            <p14:sldId id="309"/>
            <p14:sldId id="261"/>
            <p14:sldId id="259"/>
            <p14:sldId id="260"/>
            <p14:sldId id="271"/>
            <p14:sldId id="256"/>
            <p14:sldId id="263"/>
            <p14:sldId id="329"/>
          </p14:sldIdLst>
        </p14:section>
        <p14:section name="Resume" id="{85838509-9AF3-41BB-A1A9-56636661476E}">
          <p14:sldIdLst>
            <p14:sldId id="267"/>
            <p14:sldId id="268"/>
            <p14:sldId id="272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8"/>
            <p14:sldId id="289"/>
            <p14:sldId id="290"/>
            <p14:sldId id="318"/>
            <p14:sldId id="291"/>
            <p14:sldId id="292"/>
            <p14:sldId id="293"/>
            <p14:sldId id="287"/>
            <p14:sldId id="296"/>
            <p14:sldId id="319"/>
            <p14:sldId id="320"/>
            <p14:sldId id="321"/>
            <p14:sldId id="323"/>
            <p14:sldId id="322"/>
            <p14:sldId id="294"/>
            <p14:sldId id="297"/>
            <p14:sldId id="301"/>
            <p14:sldId id="302"/>
            <p14:sldId id="303"/>
            <p14:sldId id="304"/>
            <p14:sldId id="298"/>
            <p14:sldId id="299"/>
            <p14:sldId id="300"/>
            <p14:sldId id="311"/>
            <p14:sldId id="310"/>
            <p14:sldId id="312"/>
            <p14:sldId id="313"/>
            <p14:sldId id="314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0941-139D-2EF4-9639-EDF3CFAF7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93FBC-C98D-B1DB-9541-4FDAEDFB5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6D122-1DBD-CA64-F4DE-04736F43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62F67-0351-49BA-2F6C-F21CE4D5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C988-6C92-4072-0DF8-F72D3CAD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8175-5B35-8C13-846F-CD069B1C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BEE01-3081-BE50-73EF-7CA0376B8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78C5-05A8-3235-E5A7-1EBB2F2C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81EC-A20C-E606-21FB-E3DD1D46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14FEF-F040-F218-7571-DB4CCB72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D9875-A6CD-F833-5413-552C3C962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E64BC-0A80-B511-013F-2FFC3689B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A86B-2BA8-E678-5E18-F48E62B4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0AA0E-F264-BC15-184F-9F37A4AF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AE0E-F0A5-5E88-2C60-268EB5E9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20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680F-6C48-807C-45C8-B74CB55C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4AE2-E6BD-27EA-46F9-B3A8B3AB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D81C-8EEF-65F8-9F43-400424BD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FB12-DC30-1A87-B759-558D8D25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27BA2-E51D-4597-C0B9-2CB5D02A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16FE-A287-9C52-8690-AEA44051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6206-D334-9169-10AA-5AAEA6C0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C32A-4B6D-9DC6-BAA3-D662DBA3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9383D-B85F-68CA-0C9E-2C257617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F522-2B56-0BC4-70B3-0DB9C347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4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8B64-506F-207C-D8F0-7D4BADC1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E71F-FB39-8F52-3E6D-5E33CCF42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16A6C-BB4B-E9AC-77FD-63A755686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3AA51-FC91-98C1-04DB-3BA25D33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78741-D825-4E7F-4E4E-4C1A6C3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D30DD-70B8-E511-1C51-AE5AE785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5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7C6E-0A04-6078-D769-3826741F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CBD4-F594-770A-8CAB-AFD6BCA7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B1C77-4BF5-31E9-39BD-670D2E55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336B1-4F57-9F54-26AD-61E3F5681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A26C-4743-D50E-057C-12B361DA2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F1FC1-B1A4-7592-D5C3-E31C837B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643E1-8A5D-107D-3A3C-145CAD9F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321BC-C048-6ED1-10CA-FDE24FCC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A578-1B2E-B4DF-B442-9B0A0635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1B12D-289B-EA5B-5660-5A63D7CD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4B48-DBF2-E90C-AEA0-E5546F84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D229-94EB-B921-61B8-A4374A10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2B825-BBBC-3A47-1B39-08427D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C235F-A375-5F58-1F77-A6C3A8B5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D08A9-A567-B0BF-35D2-85969ED2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9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7338-487F-F07A-C95B-CCA298D4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E399-50D0-DC40-103C-7AC8C3C7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D2E32-E78A-7EA3-DF8E-421C92021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5A707-75A0-D8B8-8CA3-D5B0B0E5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C17F-492E-BC9A-3839-FEACBF43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D67D9-D422-FF5C-8C96-2091C05D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1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585D-4046-1615-2C51-DD4923A8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8C4AB-53BD-44AF-3F8B-A81567964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FFF0F-421C-7ED3-A5B1-3BC59A7E8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90045-36B1-FAAA-C054-B8895EE3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4A17-255A-BEDA-02B4-689F6C72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2DD64-B2C4-0605-E0E6-3E7EC34F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F54858-FD75-8313-A04F-94750B26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506B3-8D6F-2D4B-B4F1-1E8008DB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785C-2B5D-9EF8-F6EE-5316CD187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119CB0-F261-4636-A00F-13081A3ED58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C7325-FEF8-C628-DBC5-808875533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4DC3D-A556-D3CF-638C-5ADAC899D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C6E47F-2EC9-4BC5-83FB-9377EF4A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lean.com/long-delivery-times/lognormal-example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pngall.com/business-growth-chart-png/" TargetMode="Externa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pngall.com/business-growth-chart-pn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press.usask.ca/geolworkbook/back-matter/appendix-iii-mathematic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slide" Target="slide2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C0F1677C-13F6-E272-9FAE-5A61262A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2009935"/>
            <a:ext cx="4730214" cy="28381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3C4A4-CF58-F068-9344-9F889285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4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Predicting the Stock Price of Frontier Markets Using Modified Black-Scholes Option Pricing Model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67CFD-5615-4852-9544-E88DDD45863E}"/>
              </a:ext>
            </a:extLst>
          </p:cNvPr>
          <p:cNvSpPr txBox="1"/>
          <p:nvPr/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Presented by Group-7,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Md. Amanullah Shah – 2121737642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Joy Kumar Ghosh - 2211424642</a:t>
            </a:r>
          </a:p>
        </p:txBody>
      </p:sp>
    </p:spTree>
    <p:extLst>
      <p:ext uri="{BB962C8B-B14F-4D97-AF65-F5344CB8AC3E}">
        <p14:creationId xmlns:p14="http://schemas.microsoft.com/office/powerpoint/2010/main" val="16833865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Colourful charts and graphs">
            <a:extLst>
              <a:ext uri="{FF2B5EF4-FFF2-40B4-BE49-F238E27FC236}">
                <a16:creationId xmlns:a16="http://schemas.microsoft.com/office/drawing/2014/main" id="{69DA1F99-8835-A475-9CDB-8C7768E99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r="2100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77648-28CE-46B9-ACCE-E0C07E42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Some Terms, used in Share Market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656B435-A3FA-5312-DD09-B641631A0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Stock/Share</a:t>
            </a:r>
          </a:p>
          <a:p>
            <a:r>
              <a:rPr lang="en-US" dirty="0"/>
              <a:t>Stock Price</a:t>
            </a:r>
          </a:p>
          <a:p>
            <a:r>
              <a:rPr lang="en-US" dirty="0"/>
              <a:t>Buy/Sell</a:t>
            </a:r>
          </a:p>
          <a:p>
            <a:r>
              <a:rPr lang="en-US" dirty="0"/>
              <a:t>Option</a:t>
            </a:r>
          </a:p>
          <a:p>
            <a:pPr lvl="1"/>
            <a:r>
              <a:rPr lang="en-US" sz="2800" dirty="0"/>
              <a:t>Call Option</a:t>
            </a:r>
          </a:p>
          <a:p>
            <a:pPr lvl="1"/>
            <a:r>
              <a:rPr lang="en-US" sz="2800" dirty="0"/>
              <a:t>Put Option</a:t>
            </a:r>
          </a:p>
          <a:p>
            <a:pPr lvl="1"/>
            <a:r>
              <a:rPr lang="en-US" sz="2800" dirty="0"/>
              <a:t>Strike Price</a:t>
            </a:r>
          </a:p>
          <a:p>
            <a:pPr lvl="1"/>
            <a:r>
              <a:rPr lang="en-US" sz="2800" dirty="0"/>
              <a:t>Expiration Time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262931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4E77995A-AB42-153B-CD31-60A83D74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2" y="582513"/>
            <a:ext cx="10999072" cy="53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954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men talking to each other&#10;&#10;Description automatically generated">
            <a:extLst>
              <a:ext uri="{FF2B5EF4-FFF2-40B4-BE49-F238E27FC236}">
                <a16:creationId xmlns:a16="http://schemas.microsoft.com/office/drawing/2014/main" id="{F7E01622-970C-BE83-A7C0-88F5FEB5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3" y="551960"/>
            <a:ext cx="10999072" cy="53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959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list of words&#10;&#10;Description automatically generated">
            <a:extLst>
              <a:ext uri="{FF2B5EF4-FFF2-40B4-BE49-F238E27FC236}">
                <a16:creationId xmlns:a16="http://schemas.microsoft.com/office/drawing/2014/main" id="{C73086B0-889E-89BD-4A40-9CE5254B6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61"/>
            <a:ext cx="10999072" cy="5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1565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a red dot and a line&#10;&#10;Description automatically generated">
            <a:extLst>
              <a:ext uri="{FF2B5EF4-FFF2-40B4-BE49-F238E27FC236}">
                <a16:creationId xmlns:a16="http://schemas.microsoft.com/office/drawing/2014/main" id="{62622109-BEBE-B29C-D717-095AEE979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59"/>
            <a:ext cx="10999072" cy="53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6120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and text on a white background&#10;&#10;Description automatically generated">
            <a:extLst>
              <a:ext uri="{FF2B5EF4-FFF2-40B4-BE49-F238E27FC236}">
                <a16:creationId xmlns:a16="http://schemas.microsoft.com/office/drawing/2014/main" id="{FB7AB030-B7DC-C4BF-99FB-36C4F69D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4" y="551960"/>
            <a:ext cx="10999072" cy="53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398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building&#10;&#10;Description automatically generated">
            <a:extLst>
              <a:ext uri="{FF2B5EF4-FFF2-40B4-BE49-F238E27FC236}">
                <a16:creationId xmlns:a16="http://schemas.microsoft.com/office/drawing/2014/main" id="{350EB901-7389-4263-908D-4E638F979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17995" r="14123" b="35080"/>
          <a:stretch/>
        </p:blipFill>
        <p:spPr>
          <a:xfrm>
            <a:off x="643467" y="1767848"/>
            <a:ext cx="3735850" cy="25482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white building with columns&#10;&#10;Description automatically generated">
            <a:extLst>
              <a:ext uri="{FF2B5EF4-FFF2-40B4-BE49-F238E27FC236}">
                <a16:creationId xmlns:a16="http://schemas.microsoft.com/office/drawing/2014/main" id="{A04403C3-99EB-E6AC-11B0-6EFB0C89B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69" y="1767848"/>
            <a:ext cx="3311864" cy="2649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D8F882C4-44AD-33BF-AD8D-6131A6F13E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/>
          <a:stretch/>
        </p:blipFill>
        <p:spPr>
          <a:xfrm>
            <a:off x="4974661" y="2637131"/>
            <a:ext cx="2791885" cy="26642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E3E6DE76-FDE4-17D8-69D9-17B9C6265949}"/>
              </a:ext>
            </a:extLst>
          </p:cNvPr>
          <p:cNvSpPr/>
          <p:nvPr/>
        </p:nvSpPr>
        <p:spPr>
          <a:xfrm>
            <a:off x="6529052" y="1556658"/>
            <a:ext cx="1089556" cy="753529"/>
          </a:xfrm>
          <a:prstGeom prst="cloudCallout">
            <a:avLst>
              <a:gd name="adj1" fmla="val 142144"/>
              <a:gd name="adj2" fmla="val 793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r>
              <a:rPr lang="en-US" sz="17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3%</a:t>
            </a:r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59F04E8-1D7F-E0E2-2216-85E08C167AFF}"/>
              </a:ext>
            </a:extLst>
          </p:cNvPr>
          <p:cNvSpPr/>
          <p:nvPr/>
        </p:nvSpPr>
        <p:spPr>
          <a:xfrm>
            <a:off x="4997378" y="1604655"/>
            <a:ext cx="1089556" cy="753529"/>
          </a:xfrm>
          <a:prstGeom prst="cloudCallout">
            <a:avLst>
              <a:gd name="adj1" fmla="val -185609"/>
              <a:gd name="adj2" fmla="val 895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/>
            <a:r>
              <a:rPr lang="en-US" sz="17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2%</a:t>
            </a:r>
            <a:endParaRPr lang="en-US"/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C90F3E-99D9-4337-FED6-EE0CAC1D8DD6}"/>
              </a:ext>
            </a:extLst>
          </p:cNvPr>
          <p:cNvSpPr/>
          <p:nvPr/>
        </p:nvSpPr>
        <p:spPr>
          <a:xfrm>
            <a:off x="7073830" y="2819056"/>
            <a:ext cx="393192" cy="445878"/>
          </a:xfrm>
          <a:prstGeom prst="actionButtonHelp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A74FE-DDAE-F5FC-D698-26E412A0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785191"/>
            <a:ext cx="6125964" cy="1493391"/>
          </a:xfrm>
        </p:spPr>
        <p:txBody>
          <a:bodyPr anchor="b">
            <a:normAutofit/>
          </a:bodyPr>
          <a:lstStyle/>
          <a:p>
            <a:r>
              <a:rPr lang="en-US" sz="7200" dirty="0"/>
              <a:t>BSOPM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2BC9-2DD2-E144-47B0-7EFDE565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SourceSansPro"/>
              </a:rPr>
              <a:t>Developed in 1973</a:t>
            </a:r>
          </a:p>
          <a:p>
            <a:r>
              <a:rPr lang="en-US" sz="3200" b="0" i="0" dirty="0">
                <a:effectLst/>
                <a:latin typeface="SourceSansPro"/>
              </a:rPr>
              <a:t>Developed by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Fischer Black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Myron Scholes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Robert Merton</a:t>
            </a:r>
          </a:p>
        </p:txBody>
      </p:sp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84130314-9C6E-E759-6900-FEB18CDD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1" r="2" b="28244"/>
          <a:stretch/>
        </p:blipFill>
        <p:spPr>
          <a:xfrm>
            <a:off x="8441020" y="3681459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4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112EE46D-E511-EAD6-38C0-1715F0B3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66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A3390C6-A898-BC0A-F0EE-95CA2529C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r="3" b="2452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66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C3C31E-F4EF-EC6D-D90F-E83E7D6B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741" y="1591349"/>
            <a:ext cx="5754696" cy="128125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BSOPM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</p:spPr>
            <p:txBody>
              <a:bodyPr anchor="t">
                <a:noAutofit/>
              </a:bodyPr>
              <a:lstStyle/>
              <a:p>
                <a:r>
                  <a:rPr lang="en-US" sz="32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chemeClr val="tx2"/>
                  </a:solidFill>
                </a:endParaRPr>
              </a:p>
              <a:p>
                <a:r>
                  <a:rPr lang="en-US" sz="32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  <a:blipFill>
                <a:blip r:embed="rId2"/>
                <a:stretch>
                  <a:fillRect l="-1629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26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022B36BD-4D95-5950-D203-D8821895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70CFB-D819-1C29-3FB7-37939B97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How BSOPM is beneficial to share holder?</a:t>
            </a:r>
          </a:p>
        </p:txBody>
      </p:sp>
    </p:spTree>
    <p:extLst>
      <p:ext uri="{BB962C8B-B14F-4D97-AF65-F5344CB8AC3E}">
        <p14:creationId xmlns:p14="http://schemas.microsoft.com/office/powerpoint/2010/main" val="428154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Colourful charts and graphs">
            <a:extLst>
              <a:ext uri="{FF2B5EF4-FFF2-40B4-BE49-F238E27FC236}">
                <a16:creationId xmlns:a16="http://schemas.microsoft.com/office/drawing/2014/main" id="{69DA1F99-8835-A475-9CDB-8C7768E99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0" r="2100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277648-28CE-46B9-ACCE-E0C07E42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Some Terms, used in Share Market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7656B435-A3FA-5312-DD09-B641631A0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Stock/Share</a:t>
            </a:r>
          </a:p>
          <a:p>
            <a:r>
              <a:rPr lang="en-US" dirty="0"/>
              <a:t>Stock Price</a:t>
            </a:r>
          </a:p>
          <a:p>
            <a:r>
              <a:rPr lang="en-US" dirty="0"/>
              <a:t>Buy/Sell</a:t>
            </a:r>
          </a:p>
          <a:p>
            <a:r>
              <a:rPr lang="en-US" dirty="0"/>
              <a:t>Option</a:t>
            </a:r>
          </a:p>
          <a:p>
            <a:pPr lvl="1"/>
            <a:r>
              <a:rPr lang="en-US" sz="2800" dirty="0"/>
              <a:t>Call Option</a:t>
            </a:r>
          </a:p>
          <a:p>
            <a:pPr lvl="1"/>
            <a:r>
              <a:rPr lang="en-US" sz="2800" dirty="0"/>
              <a:t>Put Option</a:t>
            </a:r>
          </a:p>
          <a:p>
            <a:pPr lvl="1"/>
            <a:r>
              <a:rPr lang="en-US" sz="2800" dirty="0"/>
              <a:t>Strike Price</a:t>
            </a:r>
          </a:p>
          <a:p>
            <a:pPr lvl="1"/>
            <a:r>
              <a:rPr lang="en-US" sz="2800" dirty="0"/>
              <a:t>Expiration Time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053581718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D5FC976E-2A97-A4EF-66B9-5FD32DE3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3" y="1733097"/>
            <a:ext cx="4922842" cy="29572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ECA9C3-AACE-C4B1-03CA-A81C85A55953}"/>
              </a:ext>
            </a:extLst>
          </p:cNvPr>
          <p:cNvGrpSpPr/>
          <p:nvPr/>
        </p:nvGrpSpPr>
        <p:grpSpPr>
          <a:xfrm>
            <a:off x="5604969" y="2648118"/>
            <a:ext cx="3020144" cy="400110"/>
            <a:chOff x="5604969" y="2648118"/>
            <a:chExt cx="3020144" cy="4001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E6C499-3EDB-9A8A-A0FC-C1F1F8A07576}"/>
                </a:ext>
              </a:extLst>
            </p:cNvPr>
            <p:cNvCxnSpPr>
              <a:cxnSpLocks/>
            </p:cNvCxnSpPr>
            <p:nvPr/>
          </p:nvCxnSpPr>
          <p:spPr>
            <a:xfrm>
              <a:off x="5604969" y="2848173"/>
              <a:ext cx="968066" cy="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0E41FD-16A9-C52B-CA52-DA21E8B9E834}"/>
                </a:ext>
              </a:extLst>
            </p:cNvPr>
            <p:cNvSpPr txBox="1"/>
            <p:nvPr/>
          </p:nvSpPr>
          <p:spPr>
            <a:xfrm>
              <a:off x="6525436" y="2648118"/>
              <a:ext cx="2099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Stock Price: $100</a:t>
              </a:r>
              <a:endParaRPr 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7F2B35-86AD-BB4D-F965-AB61605A79D6}"/>
              </a:ext>
            </a:extLst>
          </p:cNvPr>
          <p:cNvSpPr txBox="1"/>
          <p:nvPr/>
        </p:nvSpPr>
        <p:spPr>
          <a:xfrm>
            <a:off x="6096000" y="3429000"/>
            <a:ext cx="53797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Call	: $110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Put	: $90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Expiration Time		: 1 Years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Free Interest Rate	: 3%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Dividend Yield		: 2%</a:t>
            </a:r>
          </a:p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CF065-B807-C400-4151-B0817CE8D630}"/>
              </a:ext>
            </a:extLst>
          </p:cNvPr>
          <p:cNvCxnSpPr/>
          <p:nvPr/>
        </p:nvCxnSpPr>
        <p:spPr>
          <a:xfrm>
            <a:off x="4296400" y="2350023"/>
            <a:ext cx="0" cy="1012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07F1B-06AD-5EFF-1A09-A51901826399}"/>
              </a:ext>
            </a:extLst>
          </p:cNvPr>
          <p:cNvGrpSpPr/>
          <p:nvPr/>
        </p:nvGrpSpPr>
        <p:grpSpPr>
          <a:xfrm>
            <a:off x="4296400" y="1796610"/>
            <a:ext cx="3499501" cy="800000"/>
            <a:chOff x="4296400" y="1796610"/>
            <a:chExt cx="3499501" cy="8000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58B10C-418C-AB0B-A7EC-C42475E17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400" y="2007631"/>
              <a:ext cx="1778361" cy="58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85C27B-0EB0-A01E-818D-44C994C5BE02}"/>
                </a:ext>
              </a:extLst>
            </p:cNvPr>
            <p:cNvSpPr txBox="1"/>
            <p:nvPr/>
          </p:nvSpPr>
          <p:spPr>
            <a:xfrm>
              <a:off x="6047024" y="1796610"/>
              <a:ext cx="1748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Volatility: 20%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9031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06BC-A81E-D1C5-CEF0-912548E1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Call Price &amp; Put Price using BSOPM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-0.33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-0.53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−0.33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−0.53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$4.51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$13.24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54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3170D-D89D-321F-0FF4-361A21A4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sz="3700" dirty="0"/>
              <a:t>Let’s Compare The Theoretical Price and Option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5187E-57BB-2C5E-6FC2-9AD0E04504E9}"/>
              </a:ext>
            </a:extLst>
          </p:cNvPr>
          <p:cNvSpPr txBox="1"/>
          <p:nvPr/>
        </p:nvSpPr>
        <p:spPr>
          <a:xfrm>
            <a:off x="896991" y="2194271"/>
            <a:ext cx="2626999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BSOPM Call Price: $4.51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5AF39-D6C2-5DBB-1714-56F5746B0AE1}"/>
              </a:ext>
            </a:extLst>
          </p:cNvPr>
          <p:cNvSpPr txBox="1"/>
          <p:nvPr/>
        </p:nvSpPr>
        <p:spPr>
          <a:xfrm>
            <a:off x="4434817" y="2190740"/>
            <a:ext cx="2322750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Price: $10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/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with a beard and mustache holding his head&#10;&#10;Description automatically generated">
            <a:extLst>
              <a:ext uri="{FF2B5EF4-FFF2-40B4-BE49-F238E27FC236}">
                <a16:creationId xmlns:a16="http://schemas.microsoft.com/office/drawing/2014/main" id="{ABCC4656-589E-9338-EE0B-4D07C8DB0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18863" r="18862"/>
          <a:stretch/>
        </p:blipFill>
        <p:spPr>
          <a:xfrm>
            <a:off x="8128310" y="2011363"/>
            <a:ext cx="3166698" cy="4160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C6D1F-A583-4F21-DB67-F1D5765FF0E0}"/>
              </a:ext>
            </a:extLst>
          </p:cNvPr>
          <p:cNvSpPr txBox="1"/>
          <p:nvPr/>
        </p:nvSpPr>
        <p:spPr>
          <a:xfrm>
            <a:off x="838200" y="359359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BSOPM Put Price: $13.24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DEE78-DE35-A171-5358-88F39D305FC3}"/>
              </a:ext>
            </a:extLst>
          </p:cNvPr>
          <p:cNvSpPr txBox="1"/>
          <p:nvPr/>
        </p:nvSpPr>
        <p:spPr>
          <a:xfrm>
            <a:off x="4434817" y="3593592"/>
            <a:ext cx="22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Option Price: $10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/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C70A2DE-E09D-FF82-A04B-38237F105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8174090" y="2011363"/>
            <a:ext cx="2941320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58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6E15E-1671-3D72-255D-2224961F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Where is the problem?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B649-719C-2DA2-364F-488F70335A6B}"/>
              </a:ext>
            </a:extLst>
          </p:cNvPr>
          <p:cNvSpPr/>
          <p:nvPr/>
        </p:nvSpPr>
        <p:spPr>
          <a:xfrm>
            <a:off x="4041648" y="429030"/>
            <a:ext cx="5961888" cy="1201135"/>
          </a:xfrm>
          <a:custGeom>
            <a:avLst/>
            <a:gdLst>
              <a:gd name="connsiteX0" fmla="*/ 0 w 5961888"/>
              <a:gd name="connsiteY0" fmla="*/ 120114 h 1201135"/>
              <a:gd name="connsiteX1" fmla="*/ 120114 w 5961888"/>
              <a:gd name="connsiteY1" fmla="*/ 0 h 1201135"/>
              <a:gd name="connsiteX2" fmla="*/ 5841775 w 5961888"/>
              <a:gd name="connsiteY2" fmla="*/ 0 h 1201135"/>
              <a:gd name="connsiteX3" fmla="*/ 5961889 w 5961888"/>
              <a:gd name="connsiteY3" fmla="*/ 120114 h 1201135"/>
              <a:gd name="connsiteX4" fmla="*/ 5961888 w 5961888"/>
              <a:gd name="connsiteY4" fmla="*/ 1081022 h 1201135"/>
              <a:gd name="connsiteX5" fmla="*/ 5841774 w 5961888"/>
              <a:gd name="connsiteY5" fmla="*/ 1201136 h 1201135"/>
              <a:gd name="connsiteX6" fmla="*/ 120114 w 5961888"/>
              <a:gd name="connsiteY6" fmla="*/ 1201135 h 1201135"/>
              <a:gd name="connsiteX7" fmla="*/ 0 w 5961888"/>
              <a:gd name="connsiteY7" fmla="*/ 1081021 h 1201135"/>
              <a:gd name="connsiteX8" fmla="*/ 0 w 5961888"/>
              <a:gd name="connsiteY8" fmla="*/ 120114 h 120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88" h="1201135">
                <a:moveTo>
                  <a:pt x="0" y="120114"/>
                </a:moveTo>
                <a:cubicBezTo>
                  <a:pt x="0" y="53777"/>
                  <a:pt x="53777" y="0"/>
                  <a:pt x="120114" y="0"/>
                </a:cubicBezTo>
                <a:lnTo>
                  <a:pt x="5841775" y="0"/>
                </a:lnTo>
                <a:cubicBezTo>
                  <a:pt x="5908112" y="0"/>
                  <a:pt x="5961889" y="53777"/>
                  <a:pt x="5961889" y="120114"/>
                </a:cubicBezTo>
                <a:cubicBezTo>
                  <a:pt x="5961889" y="440417"/>
                  <a:pt x="5961888" y="760719"/>
                  <a:pt x="5961888" y="1081022"/>
                </a:cubicBezTo>
                <a:cubicBezTo>
                  <a:pt x="5961888" y="1147359"/>
                  <a:pt x="5908111" y="1201136"/>
                  <a:pt x="5841774" y="1201136"/>
                </a:cubicBezTo>
                <a:lnTo>
                  <a:pt x="120114" y="1201135"/>
                </a:lnTo>
                <a:cubicBezTo>
                  <a:pt x="53777" y="1201135"/>
                  <a:pt x="0" y="1147358"/>
                  <a:pt x="0" y="1081021"/>
                </a:cubicBezTo>
                <a:lnTo>
                  <a:pt x="0" y="1201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20" tIns="88520" rIns="1415775" bIns="8852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Applicable only on European Emerging Market.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456D2E-BA28-66EC-1515-083AF193FB49}"/>
              </a:ext>
            </a:extLst>
          </p:cNvPr>
          <p:cNvGrpSpPr/>
          <p:nvPr/>
        </p:nvGrpSpPr>
        <p:grpSpPr>
          <a:xfrm>
            <a:off x="4540956" y="1348990"/>
            <a:ext cx="5961888" cy="1700698"/>
            <a:chOff x="4540956" y="1348990"/>
            <a:chExt cx="5961888" cy="17006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412C9A3-7A53-2724-5D02-8A7B1077914A}"/>
                </a:ext>
              </a:extLst>
            </p:cNvPr>
            <p:cNvSpPr/>
            <p:nvPr/>
          </p:nvSpPr>
          <p:spPr>
            <a:xfrm>
              <a:off x="4540956" y="1848553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147871"/>
                <a:satOff val="-6164"/>
                <a:lumOff val="-9870"/>
                <a:alphaOff val="0"/>
              </a:schemeClr>
            </a:fillRef>
            <a:effectRef idx="0">
              <a:schemeClr val="accent2">
                <a:hueOff val="2147871"/>
                <a:satOff val="-6164"/>
                <a:lumOff val="-98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Assuming Risk and Volatility Constant.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7A735A-4675-A850-D575-F6F08F279B0A}"/>
                </a:ext>
              </a:extLst>
            </p:cNvPr>
            <p:cNvSpPr/>
            <p:nvPr/>
          </p:nvSpPr>
          <p:spPr>
            <a:xfrm>
              <a:off x="9222798" y="1348990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90D6D2-B813-568E-7E43-9E3DBFC32602}"/>
              </a:ext>
            </a:extLst>
          </p:cNvPr>
          <p:cNvGrpSpPr/>
          <p:nvPr/>
        </p:nvGrpSpPr>
        <p:grpSpPr>
          <a:xfrm>
            <a:off x="5032811" y="2768514"/>
            <a:ext cx="5961888" cy="1700698"/>
            <a:chOff x="5032811" y="2768514"/>
            <a:chExt cx="5961888" cy="17006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7BCF671-9FA7-A8D3-7C74-4EFE2EBCA829}"/>
                </a:ext>
              </a:extLst>
            </p:cNvPr>
            <p:cNvSpPr/>
            <p:nvPr/>
          </p:nvSpPr>
          <p:spPr>
            <a:xfrm>
              <a:off x="5032811" y="3268077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295743"/>
                <a:satOff val="-12329"/>
                <a:lumOff val="-19739"/>
                <a:alphaOff val="0"/>
              </a:schemeClr>
            </a:fillRef>
            <a:effectRef idx="0">
              <a:schemeClr val="accent2">
                <a:hueOff val="4295743"/>
                <a:satOff val="-12329"/>
                <a:lumOff val="-19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1114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No buy  sale in the time period, makes volatility constant.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E848EB-3407-31BD-3FAB-E39CE5F1A6E6}"/>
                </a:ext>
              </a:extLst>
            </p:cNvPr>
            <p:cNvSpPr/>
            <p:nvPr/>
          </p:nvSpPr>
          <p:spPr>
            <a:xfrm>
              <a:off x="9722106" y="2768514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lnRef>
            <a:fillRef idx="1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A9CC94-98C3-F714-060F-40286A88AF11}"/>
              </a:ext>
            </a:extLst>
          </p:cNvPr>
          <p:cNvGrpSpPr/>
          <p:nvPr/>
        </p:nvGrpSpPr>
        <p:grpSpPr>
          <a:xfrm>
            <a:off x="5532119" y="4188037"/>
            <a:ext cx="5961888" cy="1700698"/>
            <a:chOff x="5532119" y="4188037"/>
            <a:chExt cx="5961888" cy="17006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7A6D28-DBE8-3572-8CB4-F0E0B80D5B98}"/>
                </a:ext>
              </a:extLst>
            </p:cNvPr>
            <p:cNvSpPr/>
            <p:nvPr/>
          </p:nvSpPr>
          <p:spPr>
            <a:xfrm>
              <a:off x="5532119" y="4687600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443614"/>
                <a:satOff val="-18493"/>
                <a:lumOff val="-29609"/>
                <a:alphaOff val="0"/>
              </a:schemeClr>
            </a:fillRef>
            <a:effectRef idx="0">
              <a:schemeClr val="accent2">
                <a:hueOff val="6443614"/>
                <a:satOff val="-18493"/>
                <a:lumOff val="-296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There is risk in trading and factors like supply and demand, bank rate, speculative pressure etc., whereas Black-Scholes developed a model in which they argued to value options by removing “risk” parameter through dynamic hedging.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E5A299-EDC7-C944-2031-1E1B04360BB0}"/>
                </a:ext>
              </a:extLst>
            </p:cNvPr>
            <p:cNvSpPr/>
            <p:nvPr/>
          </p:nvSpPr>
          <p:spPr>
            <a:xfrm>
              <a:off x="10213961" y="4188037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lnRef>
            <a:fillRef idx="1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017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BC84A-5561-6C58-A8EA-BA3A737F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Difference Between European and American Option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02F83-E925-E908-A7BB-3A4F037E7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European Options:</a:t>
            </a:r>
          </a:p>
          <a:p>
            <a:pPr algn="just"/>
            <a:r>
              <a:rPr lang="en-US" sz="2000" dirty="0"/>
              <a:t>European options can only be exercised at the expiration date.</a:t>
            </a:r>
          </a:p>
          <a:p>
            <a:pPr algn="just"/>
            <a:r>
              <a:rPr lang="en-US" sz="2000" dirty="0"/>
              <a:t>This means that the holder of a European option can only exercise the option at the end of the option's life.</a:t>
            </a:r>
          </a:p>
          <a:p>
            <a:pPr algn="just"/>
            <a:r>
              <a:rPr lang="en-US" sz="2000" dirty="0"/>
              <a:t>The Black-Scholes Options Pricing Model (BSOPM) is specifically designed to price European-style options, as it assumes that the option can only be exercised at expiration. This limitation makes the calculations simpler and more tractable.</a:t>
            </a:r>
          </a:p>
          <a:p>
            <a:pPr algn="just"/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603EB-9F4B-0BA9-F596-76C191296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177456"/>
            <a:ext cx="5097780" cy="3795748"/>
          </a:xfrm>
        </p:spPr>
        <p:txBody>
          <a:bodyPr>
            <a:normAutofit/>
          </a:bodyPr>
          <a:lstStyle/>
          <a:p>
            <a:pPr algn="just"/>
            <a:r>
              <a:rPr lang="en-US" sz="1900" b="1" dirty="0"/>
              <a:t>American Options:</a:t>
            </a:r>
          </a:p>
          <a:p>
            <a:pPr algn="just"/>
            <a:r>
              <a:rPr lang="en-US" sz="1900" dirty="0"/>
              <a:t>American options can be exercised at any time before the expiration date.</a:t>
            </a:r>
          </a:p>
          <a:p>
            <a:pPr algn="just"/>
            <a:r>
              <a:rPr lang="en-US" sz="1900" dirty="0"/>
              <a:t> This flexibility allows the holder of an American option to exercise the option at any point during the option's life, up to and including the expiration date.</a:t>
            </a:r>
          </a:p>
          <a:p>
            <a:pPr algn="just"/>
            <a:r>
              <a:rPr lang="en-US" sz="1900" dirty="0"/>
              <a:t> The ability to exercise early adds complexity to the option pricing model. Unlike European options, American options require a more sophisticated pricing model to account for the possibility of early exercise.</a:t>
            </a:r>
          </a:p>
        </p:txBody>
      </p:sp>
    </p:spTree>
    <p:extLst>
      <p:ext uri="{BB962C8B-B14F-4D97-AF65-F5344CB8AC3E}">
        <p14:creationId xmlns:p14="http://schemas.microsoft.com/office/powerpoint/2010/main" val="1439748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16103C-35A0-583C-851B-A0D4B1839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43BBC9B-E192-81B0-AA6C-63920A8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4400-A4E4-4733-306A-8A378E0F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Where is the problem?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A43FD0-F9E3-BCCC-9668-28EF0B2B3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2A39AA-E405-2C7C-F554-0E025ABC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691007-DA80-DC18-B520-CB2C9401156C}"/>
              </a:ext>
            </a:extLst>
          </p:cNvPr>
          <p:cNvSpPr/>
          <p:nvPr/>
        </p:nvSpPr>
        <p:spPr>
          <a:xfrm>
            <a:off x="4041648" y="429030"/>
            <a:ext cx="5961888" cy="1201135"/>
          </a:xfrm>
          <a:custGeom>
            <a:avLst/>
            <a:gdLst>
              <a:gd name="connsiteX0" fmla="*/ 0 w 5961888"/>
              <a:gd name="connsiteY0" fmla="*/ 120114 h 1201135"/>
              <a:gd name="connsiteX1" fmla="*/ 120114 w 5961888"/>
              <a:gd name="connsiteY1" fmla="*/ 0 h 1201135"/>
              <a:gd name="connsiteX2" fmla="*/ 5841775 w 5961888"/>
              <a:gd name="connsiteY2" fmla="*/ 0 h 1201135"/>
              <a:gd name="connsiteX3" fmla="*/ 5961889 w 5961888"/>
              <a:gd name="connsiteY3" fmla="*/ 120114 h 1201135"/>
              <a:gd name="connsiteX4" fmla="*/ 5961888 w 5961888"/>
              <a:gd name="connsiteY4" fmla="*/ 1081022 h 1201135"/>
              <a:gd name="connsiteX5" fmla="*/ 5841774 w 5961888"/>
              <a:gd name="connsiteY5" fmla="*/ 1201136 h 1201135"/>
              <a:gd name="connsiteX6" fmla="*/ 120114 w 5961888"/>
              <a:gd name="connsiteY6" fmla="*/ 1201135 h 1201135"/>
              <a:gd name="connsiteX7" fmla="*/ 0 w 5961888"/>
              <a:gd name="connsiteY7" fmla="*/ 1081021 h 1201135"/>
              <a:gd name="connsiteX8" fmla="*/ 0 w 5961888"/>
              <a:gd name="connsiteY8" fmla="*/ 120114 h 120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88" h="1201135">
                <a:moveTo>
                  <a:pt x="0" y="120114"/>
                </a:moveTo>
                <a:cubicBezTo>
                  <a:pt x="0" y="53777"/>
                  <a:pt x="53777" y="0"/>
                  <a:pt x="120114" y="0"/>
                </a:cubicBezTo>
                <a:lnTo>
                  <a:pt x="5841775" y="0"/>
                </a:lnTo>
                <a:cubicBezTo>
                  <a:pt x="5908112" y="0"/>
                  <a:pt x="5961889" y="53777"/>
                  <a:pt x="5961889" y="120114"/>
                </a:cubicBezTo>
                <a:cubicBezTo>
                  <a:pt x="5961889" y="440417"/>
                  <a:pt x="5961888" y="760719"/>
                  <a:pt x="5961888" y="1081022"/>
                </a:cubicBezTo>
                <a:cubicBezTo>
                  <a:pt x="5961888" y="1147359"/>
                  <a:pt x="5908111" y="1201136"/>
                  <a:pt x="5841774" y="1201136"/>
                </a:cubicBezTo>
                <a:lnTo>
                  <a:pt x="120114" y="1201135"/>
                </a:lnTo>
                <a:cubicBezTo>
                  <a:pt x="53777" y="1201135"/>
                  <a:pt x="0" y="1147358"/>
                  <a:pt x="0" y="1081021"/>
                </a:cubicBezTo>
                <a:lnTo>
                  <a:pt x="0" y="12011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20" tIns="88520" rIns="1415775" bIns="8852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Applicable only on European Emerging Market.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321705-E667-98AF-CD5B-DB68D480219E}"/>
              </a:ext>
            </a:extLst>
          </p:cNvPr>
          <p:cNvGrpSpPr/>
          <p:nvPr/>
        </p:nvGrpSpPr>
        <p:grpSpPr>
          <a:xfrm>
            <a:off x="4540956" y="1348990"/>
            <a:ext cx="5961888" cy="1700698"/>
            <a:chOff x="4540956" y="1348990"/>
            <a:chExt cx="5961888" cy="170069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BD90530-1C1F-0C0C-7152-E0162ECFF947}"/>
                </a:ext>
              </a:extLst>
            </p:cNvPr>
            <p:cNvSpPr/>
            <p:nvPr/>
          </p:nvSpPr>
          <p:spPr>
            <a:xfrm>
              <a:off x="4540956" y="1848553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147871"/>
                <a:satOff val="-6164"/>
                <a:lumOff val="-9870"/>
                <a:alphaOff val="0"/>
              </a:schemeClr>
            </a:fillRef>
            <a:effectRef idx="0">
              <a:schemeClr val="accent2">
                <a:hueOff val="2147871"/>
                <a:satOff val="-6164"/>
                <a:lumOff val="-98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Assuming Risk and Volatility Constant.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7C141ED-B973-67F0-F747-6EDB62B753F8}"/>
                </a:ext>
              </a:extLst>
            </p:cNvPr>
            <p:cNvSpPr/>
            <p:nvPr/>
          </p:nvSpPr>
          <p:spPr>
            <a:xfrm>
              <a:off x="9222798" y="1348990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5B0C85-1B89-B3B3-2322-62F36286BE19}"/>
              </a:ext>
            </a:extLst>
          </p:cNvPr>
          <p:cNvGrpSpPr/>
          <p:nvPr/>
        </p:nvGrpSpPr>
        <p:grpSpPr>
          <a:xfrm>
            <a:off x="5032811" y="2768514"/>
            <a:ext cx="5961888" cy="1700698"/>
            <a:chOff x="5032811" y="2768514"/>
            <a:chExt cx="5961888" cy="17006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DFBB26-B3D9-B259-6AD4-43688900B1D8}"/>
                </a:ext>
              </a:extLst>
            </p:cNvPr>
            <p:cNvSpPr/>
            <p:nvPr/>
          </p:nvSpPr>
          <p:spPr>
            <a:xfrm>
              <a:off x="5032811" y="3268077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295743"/>
                <a:satOff val="-12329"/>
                <a:lumOff val="-19739"/>
                <a:alphaOff val="0"/>
              </a:schemeClr>
            </a:fillRef>
            <a:effectRef idx="0">
              <a:schemeClr val="accent2">
                <a:hueOff val="4295743"/>
                <a:satOff val="-12329"/>
                <a:lumOff val="-1973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1114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No buy  sale in the time period, makes volatility constant.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4516CE-A74E-B4D4-86B8-9582AC5D7769}"/>
                </a:ext>
              </a:extLst>
            </p:cNvPr>
            <p:cNvSpPr/>
            <p:nvPr/>
          </p:nvSpPr>
          <p:spPr>
            <a:xfrm>
              <a:off x="9722106" y="2768514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lnRef>
            <a:fillRef idx="1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3367359"/>
                <a:satOff val="-31116"/>
                <a:lumOff val="-35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0267B9-5F5F-2B4F-D355-56FAA7130D5F}"/>
              </a:ext>
            </a:extLst>
          </p:cNvPr>
          <p:cNvGrpSpPr/>
          <p:nvPr/>
        </p:nvGrpSpPr>
        <p:grpSpPr>
          <a:xfrm>
            <a:off x="5532119" y="4188037"/>
            <a:ext cx="5961888" cy="1700698"/>
            <a:chOff x="5532119" y="4188037"/>
            <a:chExt cx="5961888" cy="17006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42DC98-42DE-ED33-9DBC-5A1CF66195B1}"/>
                </a:ext>
              </a:extLst>
            </p:cNvPr>
            <p:cNvSpPr/>
            <p:nvPr/>
          </p:nvSpPr>
          <p:spPr>
            <a:xfrm>
              <a:off x="5532119" y="4687600"/>
              <a:ext cx="5961888" cy="1201135"/>
            </a:xfrm>
            <a:custGeom>
              <a:avLst/>
              <a:gdLst>
                <a:gd name="connsiteX0" fmla="*/ 0 w 5961888"/>
                <a:gd name="connsiteY0" fmla="*/ 120114 h 1201135"/>
                <a:gd name="connsiteX1" fmla="*/ 120114 w 5961888"/>
                <a:gd name="connsiteY1" fmla="*/ 0 h 1201135"/>
                <a:gd name="connsiteX2" fmla="*/ 5841775 w 5961888"/>
                <a:gd name="connsiteY2" fmla="*/ 0 h 1201135"/>
                <a:gd name="connsiteX3" fmla="*/ 5961889 w 5961888"/>
                <a:gd name="connsiteY3" fmla="*/ 120114 h 1201135"/>
                <a:gd name="connsiteX4" fmla="*/ 5961888 w 5961888"/>
                <a:gd name="connsiteY4" fmla="*/ 1081022 h 1201135"/>
                <a:gd name="connsiteX5" fmla="*/ 5841774 w 5961888"/>
                <a:gd name="connsiteY5" fmla="*/ 1201136 h 1201135"/>
                <a:gd name="connsiteX6" fmla="*/ 120114 w 5961888"/>
                <a:gd name="connsiteY6" fmla="*/ 1201135 h 1201135"/>
                <a:gd name="connsiteX7" fmla="*/ 0 w 5961888"/>
                <a:gd name="connsiteY7" fmla="*/ 1081021 h 1201135"/>
                <a:gd name="connsiteX8" fmla="*/ 0 w 5961888"/>
                <a:gd name="connsiteY8" fmla="*/ 120114 h 120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1888" h="1201135">
                  <a:moveTo>
                    <a:pt x="0" y="120114"/>
                  </a:moveTo>
                  <a:cubicBezTo>
                    <a:pt x="0" y="53777"/>
                    <a:pt x="53777" y="0"/>
                    <a:pt x="120114" y="0"/>
                  </a:cubicBezTo>
                  <a:lnTo>
                    <a:pt x="5841775" y="0"/>
                  </a:lnTo>
                  <a:cubicBezTo>
                    <a:pt x="5908112" y="0"/>
                    <a:pt x="5961889" y="53777"/>
                    <a:pt x="5961889" y="120114"/>
                  </a:cubicBezTo>
                  <a:cubicBezTo>
                    <a:pt x="5961889" y="440417"/>
                    <a:pt x="5961888" y="760719"/>
                    <a:pt x="5961888" y="1081022"/>
                  </a:cubicBezTo>
                  <a:cubicBezTo>
                    <a:pt x="5961888" y="1147359"/>
                    <a:pt x="5908111" y="1201136"/>
                    <a:pt x="5841774" y="1201136"/>
                  </a:cubicBezTo>
                  <a:lnTo>
                    <a:pt x="120114" y="1201135"/>
                  </a:lnTo>
                  <a:cubicBezTo>
                    <a:pt x="53777" y="1201135"/>
                    <a:pt x="0" y="1147358"/>
                    <a:pt x="0" y="1081021"/>
                  </a:cubicBezTo>
                  <a:lnTo>
                    <a:pt x="0" y="12011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6443614"/>
                <a:satOff val="-18493"/>
                <a:lumOff val="-29609"/>
                <a:alphaOff val="0"/>
              </a:schemeClr>
            </a:fillRef>
            <a:effectRef idx="0">
              <a:schemeClr val="accent2">
                <a:hueOff val="6443614"/>
                <a:satOff val="-18493"/>
                <a:lumOff val="-2960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20" tIns="88520" rIns="1368567" bIns="8852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There is risk in trading and factors like supply and demand, bank rate, speculative pressure etc., whereas Black-Scholes developed a model in which they argued to value options by removing “risk” parameter through dynamic hedging.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91495F-B438-713A-E4F6-3166656216EB}"/>
                </a:ext>
              </a:extLst>
            </p:cNvPr>
            <p:cNvSpPr/>
            <p:nvPr/>
          </p:nvSpPr>
          <p:spPr>
            <a:xfrm>
              <a:off x="10213961" y="4188037"/>
              <a:ext cx="780737" cy="780737"/>
            </a:xfrm>
            <a:custGeom>
              <a:avLst/>
              <a:gdLst>
                <a:gd name="connsiteX0" fmla="*/ 0 w 780737"/>
                <a:gd name="connsiteY0" fmla="*/ 429405 h 780737"/>
                <a:gd name="connsiteX1" fmla="*/ 175666 w 780737"/>
                <a:gd name="connsiteY1" fmla="*/ 429405 h 780737"/>
                <a:gd name="connsiteX2" fmla="*/ 175666 w 780737"/>
                <a:gd name="connsiteY2" fmla="*/ 0 h 780737"/>
                <a:gd name="connsiteX3" fmla="*/ 605071 w 780737"/>
                <a:gd name="connsiteY3" fmla="*/ 0 h 780737"/>
                <a:gd name="connsiteX4" fmla="*/ 605071 w 780737"/>
                <a:gd name="connsiteY4" fmla="*/ 429405 h 780737"/>
                <a:gd name="connsiteX5" fmla="*/ 780737 w 780737"/>
                <a:gd name="connsiteY5" fmla="*/ 429405 h 780737"/>
                <a:gd name="connsiteX6" fmla="*/ 390369 w 780737"/>
                <a:gd name="connsiteY6" fmla="*/ 780737 h 780737"/>
                <a:gd name="connsiteX7" fmla="*/ 0 w 780737"/>
                <a:gd name="connsiteY7" fmla="*/ 429405 h 7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0737" h="780737">
                  <a:moveTo>
                    <a:pt x="0" y="429405"/>
                  </a:moveTo>
                  <a:lnTo>
                    <a:pt x="175666" y="429405"/>
                  </a:lnTo>
                  <a:lnTo>
                    <a:pt x="175666" y="0"/>
                  </a:lnTo>
                  <a:lnTo>
                    <a:pt x="605071" y="0"/>
                  </a:lnTo>
                  <a:lnTo>
                    <a:pt x="605071" y="429405"/>
                  </a:lnTo>
                  <a:lnTo>
                    <a:pt x="780737" y="429405"/>
                  </a:lnTo>
                  <a:lnTo>
                    <a:pt x="390369" y="780737"/>
                  </a:lnTo>
                  <a:lnTo>
                    <a:pt x="0" y="429405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lnRef>
            <a:fillRef idx="1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6734718"/>
                <a:satOff val="-62232"/>
                <a:lumOff val="-701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0116" tIns="44450" rIns="220116" bIns="237682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69623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2B811-5EEE-F10A-3E10-0153CC02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Where we need to modify to use it on Frontier Market?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98992" y="1412489"/>
                <a:ext cx="6489800" cy="4363844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Call Price,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0" dirty="0"/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Strike Price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Time of Maturity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Volatility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98992" y="1412489"/>
                <a:ext cx="6489800" cy="4363844"/>
              </a:xfrm>
              <a:blipFill>
                <a:blip r:embed="rId2"/>
                <a:stretch>
                  <a:fillRect l="-1316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721811C0-CB39-80FC-374B-98662D8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" r="115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DD562-8913-8996-71EF-CBF4730D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Another outcome of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2F359-B0B3-D769-E927-EBF7C8F7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Market Crash Directly Related to Volatility.</a:t>
            </a:r>
          </a:p>
        </p:txBody>
      </p:sp>
    </p:spTree>
    <p:extLst>
      <p:ext uri="{BB962C8B-B14F-4D97-AF65-F5344CB8AC3E}">
        <p14:creationId xmlns:p14="http://schemas.microsoft.com/office/powerpoint/2010/main" val="22081084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53A4-2D2D-59BB-86AF-01587BD38EBB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FB1A967-B60F-DAE8-CC1F-38678C840353}"/>
              </a:ext>
            </a:extLst>
          </p:cNvPr>
          <p:cNvSpPr/>
          <p:nvPr/>
        </p:nvSpPr>
        <p:spPr>
          <a:xfrm>
            <a:off x="2602935" y="306242"/>
            <a:ext cx="4442603" cy="1923690"/>
          </a:xfrm>
          <a:prstGeom prst="cloudCallout">
            <a:avLst>
              <a:gd name="adj1" fmla="val -36915"/>
              <a:gd name="adj2" fmla="val 18555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200" dirty="0"/>
              <a:t>Stock Price Distribution is Lognormal</a:t>
            </a:r>
          </a:p>
        </p:txBody>
      </p:sp>
      <p:pic>
        <p:nvPicPr>
          <p:cNvPr id="3" name="Picture 2" descr="A graph of a lognormal distribution&#10;&#10;Description automatically generated">
            <a:extLst>
              <a:ext uri="{FF2B5EF4-FFF2-40B4-BE49-F238E27FC236}">
                <a16:creationId xmlns:a16="http://schemas.microsoft.com/office/drawing/2014/main" id="{EC89649D-90E0-D5E0-542C-29E1FABC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59022" y="2739861"/>
            <a:ext cx="6089266" cy="29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61041-CCDE-EE14-FD18-7EAF5AED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91AD459-3319-ED28-351E-AFACA2A42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06F9FC-D241-9895-4875-B7EF67372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205AC2-C7CE-4226-46B6-6A365A373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33ADE-4B13-29C4-6C57-617600391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C411475-2B25-7597-4DB4-ABE4EEED8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132289D-6F91-D1FD-EBFC-A80EF57AB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003641B-443F-4DFC-204F-91D7868D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ADC1D-8337-7787-0B9F-5E702D99D4C0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8A8DEFB-091D-FA40-9D51-91BCB2CD47D4}"/>
              </a:ext>
            </a:extLst>
          </p:cNvPr>
          <p:cNvSpPr/>
          <p:nvPr/>
        </p:nvSpPr>
        <p:spPr>
          <a:xfrm>
            <a:off x="2604922" y="1201175"/>
            <a:ext cx="6292119" cy="1138687"/>
          </a:xfrm>
          <a:prstGeom prst="wedgeRoundRectCallout">
            <a:avLst>
              <a:gd name="adj1" fmla="val -40122"/>
              <a:gd name="adj2" fmla="val 2693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Stock Price ∝ Variance Rate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DA283E-A4A0-ACA9-C1AC-A75FD9A9BA50}"/>
              </a:ext>
            </a:extLst>
          </p:cNvPr>
          <p:cNvGrpSpPr/>
          <p:nvPr/>
        </p:nvGrpSpPr>
        <p:grpSpPr>
          <a:xfrm>
            <a:off x="5750981" y="2075688"/>
            <a:ext cx="5187830" cy="2442451"/>
            <a:chOff x="5750981" y="2075688"/>
            <a:chExt cx="5187830" cy="2442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0B75F60-57BE-A48B-D86F-0F0021DEDA20}"/>
                    </a:ext>
                  </a:extLst>
                </p:cNvPr>
                <p:cNvSpPr txBox="1"/>
                <p:nvPr/>
              </p:nvSpPr>
              <p:spPr>
                <a:xfrm>
                  <a:off x="5750981" y="3576214"/>
                  <a:ext cx="5187830" cy="941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Rate(%) of change of daily return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𝐷𝑎𝑖𝑙𝑦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𝑅𝑒𝑡𝑢𝑟𝑛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𝐶𝑙𝑜𝑠𝑖𝑛𝑔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𝑂𝑝𝑒𝑛𝑖𝑛𝑔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𝑂𝑝𝑒𝑛𝑖𝑛𝑔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0B75F60-57BE-A48B-D86F-0F0021DED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981" y="3576214"/>
                  <a:ext cx="5187830" cy="941925"/>
                </a:xfrm>
                <a:prstGeom prst="rect">
                  <a:avLst/>
                </a:prstGeom>
                <a:blipFill>
                  <a:blip r:embed="rId2"/>
                  <a:stretch>
                    <a:fillRect l="-940" t="-3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E8C422-78B6-DD90-486C-E3566D409E2B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7104888" y="2075688"/>
              <a:ext cx="1240008" cy="150052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518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A74FE-DDAE-F5FC-D698-26E412A0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785191"/>
            <a:ext cx="6125964" cy="1493391"/>
          </a:xfrm>
        </p:spPr>
        <p:txBody>
          <a:bodyPr anchor="b">
            <a:normAutofit/>
          </a:bodyPr>
          <a:lstStyle/>
          <a:p>
            <a:r>
              <a:rPr lang="en-US" sz="7200" dirty="0"/>
              <a:t>BSOPM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2BC9-2DD2-E144-47B0-7EFDE565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en-US" sz="3200" b="0" i="0" dirty="0">
                <a:effectLst/>
                <a:latin typeface="SourceSansPro"/>
              </a:rPr>
              <a:t>Developed in 1973</a:t>
            </a:r>
          </a:p>
          <a:p>
            <a:r>
              <a:rPr lang="en-US" sz="3200" b="0" i="0" dirty="0">
                <a:effectLst/>
                <a:latin typeface="SourceSansPro"/>
              </a:rPr>
              <a:t>Developed by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Fischer Black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Myron Scholes</a:t>
            </a:r>
          </a:p>
          <a:p>
            <a:pPr lvl="1"/>
            <a:r>
              <a:rPr lang="en-US" sz="3200" b="0" i="0" dirty="0">
                <a:effectLst/>
                <a:latin typeface="SourceSansPro"/>
              </a:rPr>
              <a:t>Robert Merton</a:t>
            </a:r>
          </a:p>
        </p:txBody>
      </p:sp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84130314-9C6E-E759-6900-FEB18CDD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1" r="2" b="28244"/>
          <a:stretch/>
        </p:blipFill>
        <p:spPr>
          <a:xfrm>
            <a:off x="8441020" y="3681459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4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112EE46D-E511-EAD6-38C0-1715F0B3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66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A3390C6-A898-BC0A-F0EE-95CA2529C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r="3" b="2452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89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8395B-1940-E914-0992-45CEC59F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C2BA415-CFA4-2919-F29F-531A002B6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8E34FA-2636-9F8B-8CBB-CF33AB3E0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5A4146-15C9-70E3-DB97-5E38944B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CBAF99-4487-FC64-39B0-F5F3C70D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622FD19-3E5B-781A-19A6-2C1E74568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CF4F0F7-D8B4-31CC-ECA8-4B3DCC893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470877F-6066-F8BF-2553-98B29134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F607C9-D904-6146-FAD2-4A35C88B78D1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2B91332-690D-F94B-F0BE-A02790EE25DB}"/>
              </a:ext>
            </a:extLst>
          </p:cNvPr>
          <p:cNvSpPr/>
          <p:nvPr/>
        </p:nvSpPr>
        <p:spPr>
          <a:xfrm>
            <a:off x="2604923" y="512759"/>
            <a:ext cx="4201320" cy="1827103"/>
          </a:xfrm>
          <a:prstGeom prst="wedgeRoundRectCallout">
            <a:avLst>
              <a:gd name="adj1" fmla="val -35960"/>
              <a:gd name="adj2" fmla="val 1890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Stock Price follows Brownian Motion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5056CE-88F3-A6EB-5C9B-F3473B1DA210}"/>
              </a:ext>
            </a:extLst>
          </p:cNvPr>
          <p:cNvGrpSpPr/>
          <p:nvPr/>
        </p:nvGrpSpPr>
        <p:grpSpPr>
          <a:xfrm>
            <a:off x="6806243" y="483241"/>
            <a:ext cx="3094858" cy="943070"/>
            <a:chOff x="6806243" y="483241"/>
            <a:chExt cx="3094858" cy="94307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D9F7BEC-07D4-9FF0-228E-7E17E92BA120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6806243" y="767751"/>
              <a:ext cx="724617" cy="65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7A15C3-C201-72B2-313E-EA9F193AF2D0}"/>
                </a:ext>
              </a:extLst>
            </p:cNvPr>
            <p:cNvSpPr txBox="1"/>
            <p:nvPr/>
          </p:nvSpPr>
          <p:spPr>
            <a:xfrm>
              <a:off x="7445364" y="483241"/>
              <a:ext cx="2455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Constat Drift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3C440C-98BA-6A5A-A947-121DB1A9615D}"/>
              </a:ext>
            </a:extLst>
          </p:cNvPr>
          <p:cNvGrpSpPr/>
          <p:nvPr/>
        </p:nvGrpSpPr>
        <p:grpSpPr>
          <a:xfrm>
            <a:off x="6806243" y="1426311"/>
            <a:ext cx="4159147" cy="886668"/>
            <a:chOff x="6806243" y="1426311"/>
            <a:chExt cx="4159147" cy="8866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97979-A26C-709D-1BB9-8CB02748A7FE}"/>
                </a:ext>
              </a:extLst>
            </p:cNvPr>
            <p:cNvSpPr txBox="1"/>
            <p:nvPr/>
          </p:nvSpPr>
          <p:spPr>
            <a:xfrm>
              <a:off x="7530860" y="1728204"/>
              <a:ext cx="3434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Constant Volatility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55D482-45D0-1672-7C94-4909A55FACC9}"/>
                </a:ext>
              </a:extLst>
            </p:cNvPr>
            <p:cNvCxnSpPr>
              <a:stCxn id="2" idx="3"/>
              <a:endCxn id="8" idx="1"/>
            </p:cNvCxnSpPr>
            <p:nvPr/>
          </p:nvCxnSpPr>
          <p:spPr>
            <a:xfrm>
              <a:off x="6806243" y="1426311"/>
              <a:ext cx="724617" cy="5942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7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young child in a black shirt&#10;&#10;Description automatically generated">
            <a:extLst>
              <a:ext uri="{FF2B5EF4-FFF2-40B4-BE49-F238E27FC236}">
                <a16:creationId xmlns:a16="http://schemas.microsoft.com/office/drawing/2014/main" id="{432CE6EF-682C-53D3-8516-02F16A4D3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D3EC37-B44E-604E-775F-0EE135D2A8FF}"/>
                  </a:ext>
                </a:extLst>
              </p:cNvPr>
              <p:cNvSpPr txBox="1"/>
              <p:nvPr/>
            </p:nvSpPr>
            <p:spPr>
              <a:xfrm>
                <a:off x="4657345" y="2706624"/>
                <a:ext cx="7391780" cy="348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3464" indent="-2286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effectLst/>
                  </a:rPr>
                  <a:t>1990 =&gt; Central Limit Theorem</a:t>
                </a:r>
                <a:endParaRPr lang="en-US" sz="2400" dirty="0"/>
              </a:p>
              <a:p>
                <a:pPr marL="283464" indent="-228600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ts val="2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𝑇𝑜𝑑𝑎𝑦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𝑌𝑒𝑠𝑡𝑒𝑟𝑑𝑎𝑦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D3EC37-B44E-604E-775F-0EE135D2A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45" y="2706624"/>
                <a:ext cx="7391780" cy="3483864"/>
              </a:xfrm>
              <a:prstGeom prst="rect">
                <a:avLst/>
              </a:prstGeom>
              <a:blipFill>
                <a:blip r:embed="rId3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D09EE2B-2174-B8D3-4F6E-D5FCF468D901}"/>
              </a:ext>
            </a:extLst>
          </p:cNvPr>
          <p:cNvSpPr txBox="1"/>
          <p:nvPr/>
        </p:nvSpPr>
        <p:spPr>
          <a:xfrm>
            <a:off x="5408762" y="143351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Louis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Bachelier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576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7C8A17-8638-1A3E-9B5A-B00B474AE30C}"/>
                  </a:ext>
                </a:extLst>
              </p:cNvPr>
              <p:cNvSpPr/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𝑇𝑜𝑑𝑎𝑦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𝑌𝑒𝑠𝑡𝑒𝑟𝑑𝑎𝑦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7C8A17-8638-1A3E-9B5A-B00B474AE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1B899-8766-C2F0-8D12-379078645A39}"/>
              </a:ext>
            </a:extLst>
          </p:cNvPr>
          <p:cNvGrpSpPr/>
          <p:nvPr/>
        </p:nvGrpSpPr>
        <p:grpSpPr>
          <a:xfrm>
            <a:off x="6719977" y="1009291"/>
            <a:ext cx="3890513" cy="1802920"/>
            <a:chOff x="6719977" y="1009291"/>
            <a:chExt cx="3890513" cy="18029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585B3-F76C-FE38-C2A9-30CCE6ED40AB}"/>
                </a:ext>
              </a:extLst>
            </p:cNvPr>
            <p:cNvSpPr/>
            <p:nvPr/>
          </p:nvSpPr>
          <p:spPr>
            <a:xfrm>
              <a:off x="6719977" y="1992702"/>
              <a:ext cx="3890513" cy="8195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Periodic Daily Return</a:t>
              </a:r>
            </a:p>
            <a:p>
              <a:pPr algn="ctr"/>
              <a:r>
                <a:rPr lang="en-US" dirty="0"/>
                <a:t>=&gt; Rate of increase or decrease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FA42FB-2846-8EE6-14B0-29BD226C804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289321" y="1009291"/>
              <a:ext cx="1375913" cy="9834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62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2B992-B539-1EA2-D9EA-AD8B2668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2F248FC-E347-9EE2-CE0A-22B0ABA2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young child in a black shirt&#10;&#10;Description automatically generated">
            <a:extLst>
              <a:ext uri="{FF2B5EF4-FFF2-40B4-BE49-F238E27FC236}">
                <a16:creationId xmlns:a16="http://schemas.microsoft.com/office/drawing/2014/main" id="{680B9784-B331-BB26-E320-D747834D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B4789425-8877-F0D3-35D8-6D006F2A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4FC8E2-795D-C773-C5D4-DB3617D6851A}"/>
              </a:ext>
            </a:extLst>
          </p:cNvPr>
          <p:cNvSpPr txBox="1"/>
          <p:nvPr/>
        </p:nvSpPr>
        <p:spPr>
          <a:xfrm>
            <a:off x="4657345" y="2706624"/>
            <a:ext cx="739178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3464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Stochastic Process</a:t>
            </a:r>
          </a:p>
          <a:p>
            <a:pPr marL="283464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Known as Brownian Motion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C6627-C2AC-657C-85B1-8D5D0E7BD558}"/>
              </a:ext>
            </a:extLst>
          </p:cNvPr>
          <p:cNvSpPr txBox="1"/>
          <p:nvPr/>
        </p:nvSpPr>
        <p:spPr>
          <a:xfrm>
            <a:off x="5408762" y="143351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Louis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Bachelier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093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FBFC4F-F1DD-4B01-0383-48E1B7DC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D818B52-F9C0-F6AC-D3CF-0569C95DF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716B990-10D0-085E-C580-57A65A5A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E4649-503D-5D75-7ABA-8329FB769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9923A4-9F2B-0F4E-72CC-D2773E696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6C50E5-8FD3-E7B6-F592-573A8B71A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68D5A34-5C80-55E4-85AA-90B6A3599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6AF0274-11E9-A5D9-A2A2-4E36CEEDD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1C5AC-55AA-3929-424B-493324934CDE}"/>
              </a:ext>
            </a:extLst>
          </p:cNvPr>
          <p:cNvSpPr/>
          <p:nvPr/>
        </p:nvSpPr>
        <p:spPr>
          <a:xfrm>
            <a:off x="302367" y="4837408"/>
            <a:ext cx="650991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Brownian Motion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78C1C7F-4981-14D6-C03D-62E93923767C}"/>
              </a:ext>
            </a:extLst>
          </p:cNvPr>
          <p:cNvSpPr/>
          <p:nvPr/>
        </p:nvSpPr>
        <p:spPr>
          <a:xfrm>
            <a:off x="4280997" y="495014"/>
            <a:ext cx="4442603" cy="1923690"/>
          </a:xfrm>
          <a:prstGeom prst="cloudCallout">
            <a:avLst>
              <a:gd name="adj1" fmla="val -61820"/>
              <a:gd name="adj2" fmla="val 1817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200" dirty="0"/>
              <a:t>There is two part of an asset</a:t>
            </a:r>
          </a:p>
        </p:txBody>
      </p:sp>
    </p:spTree>
    <p:extLst>
      <p:ext uri="{BB962C8B-B14F-4D97-AF65-F5344CB8AC3E}">
        <p14:creationId xmlns:p14="http://schemas.microsoft.com/office/powerpoint/2010/main" val="38262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D7AACA-A776-CCD6-973D-6C2AAFA17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4508908-6A5C-6603-5890-1BAB9C79E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D580E7-1019-7030-2397-00659929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A8DAF7-B87B-3FB6-A449-E57B3C79A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E7B771-35D0-8EAA-7BDA-59D38F2C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2EED79-B9DC-6CBE-B4DE-82357F1F2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95AE458-A29C-C479-EC68-83014FE5F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AB60719-0658-6E10-C585-FD8E6A45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5EAB2-B8E8-E4E6-5061-11893F95C336}"/>
              </a:ext>
            </a:extLst>
          </p:cNvPr>
          <p:cNvSpPr/>
          <p:nvPr/>
        </p:nvSpPr>
        <p:spPr>
          <a:xfrm>
            <a:off x="302367" y="4837408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73A266D-941A-D638-339F-7AEE8B23A63E}"/>
              </a:ext>
            </a:extLst>
          </p:cNvPr>
          <p:cNvSpPr/>
          <p:nvPr/>
        </p:nvSpPr>
        <p:spPr>
          <a:xfrm>
            <a:off x="5513832" y="1338020"/>
            <a:ext cx="3728227" cy="1597203"/>
          </a:xfrm>
          <a:prstGeom prst="wedgeRoundRectCallout">
            <a:avLst>
              <a:gd name="adj1" fmla="val -112475"/>
              <a:gd name="adj2" fmla="val 17142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Variance Rate of Return</a:t>
            </a:r>
          </a:p>
          <a:p>
            <a:pPr algn="ctr"/>
            <a:r>
              <a:rPr lang="en-US" sz="2400" dirty="0"/>
              <a:t>&amp;</a:t>
            </a:r>
            <a:br>
              <a:rPr lang="en-US" sz="2400" dirty="0"/>
            </a:br>
            <a:r>
              <a:rPr lang="en-US" sz="2400" dirty="0"/>
              <a:t>Interest Rate</a:t>
            </a:r>
            <a:br>
              <a:rPr lang="en-US" sz="2400" dirty="0"/>
            </a:br>
            <a:r>
              <a:rPr lang="en-US" sz="2400" dirty="0"/>
              <a:t>are constant</a:t>
            </a:r>
          </a:p>
        </p:txBody>
      </p:sp>
    </p:spTree>
    <p:extLst>
      <p:ext uri="{BB962C8B-B14F-4D97-AF65-F5344CB8AC3E}">
        <p14:creationId xmlns:p14="http://schemas.microsoft.com/office/powerpoint/2010/main" val="27531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647A5-17C3-B74D-803D-B3EEE787DCD4}"/>
              </a:ext>
            </a:extLst>
          </p:cNvPr>
          <p:cNvSpPr/>
          <p:nvPr/>
        </p:nvSpPr>
        <p:spPr>
          <a:xfrm>
            <a:off x="512679" y="475720"/>
            <a:ext cx="291528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BSOPM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EF764-EC0E-34E2-7903-EA5FA46847AA}"/>
              </a:ext>
            </a:extLst>
          </p:cNvPr>
          <p:cNvSpPr/>
          <p:nvPr/>
        </p:nvSpPr>
        <p:spPr>
          <a:xfrm>
            <a:off x="5038345" y="475720"/>
            <a:ext cx="620774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kern="1200" dirty="0">
                <a:ln w="22225">
                  <a:solidFill>
                    <a:schemeClr val="tx2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Brownian Motion</a:t>
            </a:r>
            <a:endParaRPr lang="en-US" sz="6000" b="1" dirty="0">
              <a:ln w="22225">
                <a:solidFill>
                  <a:schemeClr val="tx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38578-298A-3CB3-7679-30F8B4F2B867}"/>
              </a:ext>
            </a:extLst>
          </p:cNvPr>
          <p:cNvGrpSpPr/>
          <p:nvPr/>
        </p:nvGrpSpPr>
        <p:grpSpPr>
          <a:xfrm>
            <a:off x="512679" y="1491383"/>
            <a:ext cx="7629536" cy="2767569"/>
            <a:chOff x="512679" y="1491383"/>
            <a:chExt cx="7629536" cy="276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8BAE3C-BF55-651C-22BE-D2D2886C83CB}"/>
                    </a:ext>
                  </a:extLst>
                </p:cNvPr>
                <p:cNvSpPr/>
                <p:nvPr/>
              </p:nvSpPr>
              <p:spPr>
                <a:xfrm>
                  <a:off x="512679" y="2568223"/>
                  <a:ext cx="6537960" cy="1690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8BAE3C-BF55-651C-22BE-D2D2886C8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679" y="2568223"/>
                  <a:ext cx="6537960" cy="16907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131626-AA74-7873-6C79-443ECC807EF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1970322" y="1491383"/>
              <a:ext cx="1811337" cy="1076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421A0E-D3BD-D665-DD46-A0AA4EA28EA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3781659" y="1491383"/>
              <a:ext cx="4360556" cy="1076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F1B11E-CE7A-A6CA-E432-CA939154AE0E}"/>
              </a:ext>
            </a:extLst>
          </p:cNvPr>
          <p:cNvGrpSpPr/>
          <p:nvPr/>
        </p:nvGrpSpPr>
        <p:grpSpPr>
          <a:xfrm>
            <a:off x="5797296" y="1723479"/>
            <a:ext cx="5825847" cy="1476922"/>
            <a:chOff x="7168896" y="2249424"/>
            <a:chExt cx="4434840" cy="23591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B082A0-D6A5-3EB9-DE3E-648824013349}"/>
                </a:ext>
              </a:extLst>
            </p:cNvPr>
            <p:cNvSpPr/>
            <p:nvPr/>
          </p:nvSpPr>
          <p:spPr>
            <a:xfrm>
              <a:off x="8142215" y="2249424"/>
              <a:ext cx="3461521" cy="9715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Wiener Process at time 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33AEB4-FDD1-9B83-F6F9-0F565CBDF9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168896" y="2735210"/>
              <a:ext cx="973319" cy="18733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2C5052-B247-B812-9912-9AE2EFFEF517}"/>
              </a:ext>
            </a:extLst>
          </p:cNvPr>
          <p:cNvGrpSpPr/>
          <p:nvPr/>
        </p:nvGrpSpPr>
        <p:grpSpPr>
          <a:xfrm>
            <a:off x="2313634" y="4335465"/>
            <a:ext cx="2258366" cy="1031152"/>
            <a:chOff x="2313634" y="4335465"/>
            <a:chExt cx="2258366" cy="1031152"/>
          </a:xfrm>
        </p:grpSpPr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E5A3C7CB-40E6-C0D8-9989-07984C55524C}"/>
                </a:ext>
              </a:extLst>
            </p:cNvPr>
            <p:cNvSpPr/>
            <p:nvPr/>
          </p:nvSpPr>
          <p:spPr>
            <a:xfrm rot="16200000">
              <a:off x="3214217" y="3434882"/>
              <a:ext cx="457200" cy="225836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B18FE2-3EBF-113C-1B79-22A25FFFA785}"/>
                </a:ext>
              </a:extLst>
            </p:cNvPr>
            <p:cNvSpPr/>
            <p:nvPr/>
          </p:nvSpPr>
          <p:spPr>
            <a:xfrm>
              <a:off x="2313634" y="4792665"/>
              <a:ext cx="2258366" cy="57395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Constant Drift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1924E0-16F5-3147-6CBF-795C49D49C55}"/>
              </a:ext>
            </a:extLst>
          </p:cNvPr>
          <p:cNvGrpSpPr/>
          <p:nvPr/>
        </p:nvGrpSpPr>
        <p:grpSpPr>
          <a:xfrm>
            <a:off x="4919473" y="4335465"/>
            <a:ext cx="2131166" cy="1031150"/>
            <a:chOff x="4919473" y="4335465"/>
            <a:chExt cx="2131166" cy="1031150"/>
          </a:xfrm>
        </p:grpSpPr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32D4A7A9-3386-11FE-1AD7-2C1E7D30F601}"/>
                </a:ext>
              </a:extLst>
            </p:cNvPr>
            <p:cNvSpPr/>
            <p:nvPr/>
          </p:nvSpPr>
          <p:spPr>
            <a:xfrm rot="16200000">
              <a:off x="5405729" y="4102394"/>
              <a:ext cx="457200" cy="92334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353D77-5AE5-80BA-F378-316E1CF48A2E}"/>
                </a:ext>
              </a:extLst>
            </p:cNvPr>
            <p:cNvSpPr/>
            <p:nvPr/>
          </p:nvSpPr>
          <p:spPr>
            <a:xfrm>
              <a:off x="4919473" y="4792664"/>
              <a:ext cx="2131166" cy="57395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Stochastic</a:t>
              </a:r>
              <a:br>
                <a:rPr lang="en-US" dirty="0"/>
              </a:br>
              <a:r>
                <a:rPr lang="en-US" dirty="0"/>
                <a:t>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7196-CAC2-BDF2-8E6D-01558FA8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3B4D4F-D16C-DFD1-7618-7FD509B907C8}"/>
                  </a:ext>
                </a:extLst>
              </p:cNvPr>
              <p:cNvSpPr/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𝑇𝑜𝑑𝑎𝑦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𝑌𝑒𝑠𝑡𝑒𝑟𝑑𝑎𝑦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3B4D4F-D16C-DFD1-7618-7FD509B90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32" y="681487"/>
                <a:ext cx="6996022" cy="655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D4DBC8F-9E2E-94EE-DC2C-15FDF32B18C0}"/>
              </a:ext>
            </a:extLst>
          </p:cNvPr>
          <p:cNvGrpSpPr/>
          <p:nvPr/>
        </p:nvGrpSpPr>
        <p:grpSpPr>
          <a:xfrm>
            <a:off x="500332" y="1337095"/>
            <a:ext cx="8076740" cy="1579841"/>
            <a:chOff x="500332" y="1337095"/>
            <a:chExt cx="8076740" cy="15798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C3D854-3BD9-8C1D-F011-06AAB836FA29}"/>
                    </a:ext>
                  </a:extLst>
                </p:cNvPr>
                <p:cNvSpPr/>
                <p:nvPr/>
              </p:nvSpPr>
              <p:spPr>
                <a:xfrm>
                  <a:off x="500332" y="1992704"/>
                  <a:ext cx="8076740" cy="9242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𝐹𝑢𝑡𝑢𝑟𝑒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𝑆𝑡𝑜𝑐𝑘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𝑃𝑟𝑖𝑐𝑒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𝐶𝑢𝑟𝑟𝑒𝑛𝑡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𝑆𝑡𝑜𝑐𝑘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𝑃𝑟𝑖𝑐𝑒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∗ </m:t>
                        </m:r>
                        <m:sSup>
                          <m:sSupPr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40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7C3D854-3BD9-8C1D-F011-06AAB836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32" y="1992704"/>
                  <a:ext cx="8076740" cy="9242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2CAE7CAC-3D1C-9ABA-2883-94E671781531}"/>
                </a:ext>
              </a:extLst>
            </p:cNvPr>
            <p:cNvSpPr/>
            <p:nvPr/>
          </p:nvSpPr>
          <p:spPr>
            <a:xfrm>
              <a:off x="3678303" y="1337095"/>
              <a:ext cx="640080" cy="65560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40CBAD-3498-4540-4144-560C955E7A7F}"/>
              </a:ext>
            </a:extLst>
          </p:cNvPr>
          <p:cNvGrpSpPr/>
          <p:nvPr/>
        </p:nvGrpSpPr>
        <p:grpSpPr>
          <a:xfrm>
            <a:off x="8511338" y="2593770"/>
            <a:ext cx="2726638" cy="3252865"/>
            <a:chOff x="8511338" y="2593770"/>
            <a:chExt cx="2726638" cy="32528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F7C3E6-7303-273F-7110-57E70300D444}"/>
                </a:ext>
              </a:extLst>
            </p:cNvPr>
            <p:cNvGrpSpPr/>
            <p:nvPr/>
          </p:nvGrpSpPr>
          <p:grpSpPr>
            <a:xfrm>
              <a:off x="8511338" y="2916936"/>
              <a:ext cx="2726638" cy="2929699"/>
              <a:chOff x="3714750" y="709612"/>
              <a:chExt cx="4762500" cy="5669607"/>
            </a:xfrm>
          </p:grpSpPr>
          <p:pic>
            <p:nvPicPr>
              <p:cNvPr id="13" name="Picture 12" descr="A graph with a blue arrow">
                <a:extLst>
                  <a:ext uri="{FF2B5EF4-FFF2-40B4-BE49-F238E27FC236}">
                    <a16:creationId xmlns:a16="http://schemas.microsoft.com/office/drawing/2014/main" id="{E8F5E4A9-31A7-1982-5C7D-C5880C7AF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3714750" y="709612"/>
                <a:ext cx="4762500" cy="543877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3E44FD-13F1-C21A-2292-A70F8CCACCE5}"/>
                  </a:ext>
                </a:extLst>
              </p:cNvPr>
              <p:cNvSpPr txBox="1"/>
              <p:nvPr/>
            </p:nvSpPr>
            <p:spPr>
              <a:xfrm>
                <a:off x="3714750" y="6148387"/>
                <a:ext cx="47625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>
                    <a:hlinkClick r:id="rId5" tooltip="https://www.pngall.com/business-growth-chart-png/"/>
                  </a:rPr>
                  <a:t>This Photo</a:t>
                </a:r>
                <a:r>
                  <a:rPr lang="en-US" sz="900"/>
                  <a:t> by Unknown Author is licensed under </a:t>
                </a:r>
                <a:r>
                  <a:rPr lang="en-US" sz="900">
                    <a:hlinkClick r:id="rId6" tooltip="https://creativecommons.org/licenses/by-nc/3.0/"/>
                  </a:rPr>
                  <a:t>CC BY-NC</a:t>
                </a:r>
                <a:endParaRPr lang="en-US" sz="9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068C5D-146D-2718-6E34-E5E67487027D}"/>
                </a:ext>
              </a:extLst>
            </p:cNvPr>
            <p:cNvSpPr txBox="1"/>
            <p:nvPr/>
          </p:nvSpPr>
          <p:spPr>
            <a:xfrm>
              <a:off x="10780776" y="2593770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</p:grpSp>
      <p:pic>
        <p:nvPicPr>
          <p:cNvPr id="20" name="Picture 19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7854B4EF-84A1-33D2-E497-35EFB8BA4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" y="3572545"/>
            <a:ext cx="4580357" cy="275153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100DE-9ADE-0F54-F7CD-47C39A17E7E2}"/>
              </a:ext>
            </a:extLst>
          </p:cNvPr>
          <p:cNvCxnSpPr/>
          <p:nvPr/>
        </p:nvCxnSpPr>
        <p:spPr>
          <a:xfrm flipV="1">
            <a:off x="3502152" y="4160520"/>
            <a:ext cx="0" cy="9326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3AED0-A424-21FC-F620-2EFC594779D0}"/>
              </a:ext>
            </a:extLst>
          </p:cNvPr>
          <p:cNvGrpSpPr/>
          <p:nvPr/>
        </p:nvGrpSpPr>
        <p:grpSpPr>
          <a:xfrm>
            <a:off x="3502152" y="3802118"/>
            <a:ext cx="3337336" cy="520027"/>
            <a:chOff x="3502152" y="3802118"/>
            <a:chExt cx="3337336" cy="52002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CF0C42-83C7-EE17-703D-C1809DB2D588}"/>
                </a:ext>
              </a:extLst>
            </p:cNvPr>
            <p:cNvCxnSpPr/>
            <p:nvPr/>
          </p:nvCxnSpPr>
          <p:spPr>
            <a:xfrm flipV="1">
              <a:off x="3502152" y="3986784"/>
              <a:ext cx="1975104" cy="3353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19E6C9-5D1F-DA6D-33DE-C87EDD934090}"/>
                </a:ext>
              </a:extLst>
            </p:cNvPr>
            <p:cNvSpPr txBox="1"/>
            <p:nvPr/>
          </p:nvSpPr>
          <p:spPr>
            <a:xfrm>
              <a:off x="5477256" y="3802118"/>
              <a:ext cx="1362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Volatility ↑↑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14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urve with a red line&#10;&#10;Description automatically generated">
            <a:extLst>
              <a:ext uri="{FF2B5EF4-FFF2-40B4-BE49-F238E27FC236}">
                <a16:creationId xmlns:a16="http://schemas.microsoft.com/office/drawing/2014/main" id="{896EBF58-DCC4-AD7E-F159-61DC0863E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4530"/>
          <a:stretch/>
        </p:blipFill>
        <p:spPr>
          <a:xfrm>
            <a:off x="738807" y="513533"/>
            <a:ext cx="5357193" cy="28293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06248-3AFA-5BB7-E220-D4BDBFB57D9E}"/>
              </a:ext>
            </a:extLst>
          </p:cNvPr>
          <p:cNvGrpSpPr/>
          <p:nvPr/>
        </p:nvGrpSpPr>
        <p:grpSpPr>
          <a:xfrm>
            <a:off x="4416725" y="379563"/>
            <a:ext cx="4779034" cy="828135"/>
            <a:chOff x="4416725" y="379563"/>
            <a:chExt cx="4779034" cy="8281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EDD38E-77A2-35FF-68F6-46D29BE9DAC6}"/>
                </a:ext>
              </a:extLst>
            </p:cNvPr>
            <p:cNvCxnSpPr/>
            <p:nvPr/>
          </p:nvCxnSpPr>
          <p:spPr>
            <a:xfrm flipV="1">
              <a:off x="4416725" y="655608"/>
              <a:ext cx="1958196" cy="5520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44937C-DE2B-78D4-693B-26F9610C60AA}"/>
                </a:ext>
              </a:extLst>
            </p:cNvPr>
            <p:cNvSpPr/>
            <p:nvPr/>
          </p:nvSpPr>
          <p:spPr>
            <a:xfrm>
              <a:off x="6374921" y="379563"/>
              <a:ext cx="2820838" cy="55209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Periodic Daily Return(u)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DD0265-21F8-512F-65BF-2DD242686FB0}"/>
              </a:ext>
            </a:extLst>
          </p:cNvPr>
          <p:cNvGrpSpPr/>
          <p:nvPr/>
        </p:nvGrpSpPr>
        <p:grpSpPr>
          <a:xfrm>
            <a:off x="6379233" y="940279"/>
            <a:ext cx="3226279" cy="767750"/>
            <a:chOff x="6379233" y="940279"/>
            <a:chExt cx="3226279" cy="767750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91A8AE9E-727D-5AE8-C944-EAB5CD474431}"/>
                </a:ext>
              </a:extLst>
            </p:cNvPr>
            <p:cNvSpPr/>
            <p:nvPr/>
          </p:nvSpPr>
          <p:spPr>
            <a:xfrm>
              <a:off x="7884543" y="940279"/>
              <a:ext cx="215661" cy="30192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9AD99B-0777-FE5F-6108-6E19F1D0D34E}"/>
                </a:ext>
              </a:extLst>
            </p:cNvPr>
            <p:cNvSpPr/>
            <p:nvPr/>
          </p:nvSpPr>
          <p:spPr>
            <a:xfrm>
              <a:off x="6379233" y="1259456"/>
              <a:ext cx="3226279" cy="4485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 Change of Stock Price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E841CD-14CF-B937-CA9E-1D813A33D21D}"/>
              </a:ext>
            </a:extLst>
          </p:cNvPr>
          <p:cNvGrpSpPr/>
          <p:nvPr/>
        </p:nvGrpSpPr>
        <p:grpSpPr>
          <a:xfrm>
            <a:off x="4655198" y="1708029"/>
            <a:ext cx="6012801" cy="4302429"/>
            <a:chOff x="4511425" y="370935"/>
            <a:chExt cx="6012801" cy="4919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3CA4DE0-D48E-C21D-3C70-5313C449E087}"/>
                    </a:ext>
                  </a:extLst>
                </p:cNvPr>
                <p:cNvSpPr/>
                <p:nvPr/>
              </p:nvSpPr>
              <p:spPr>
                <a:xfrm>
                  <a:off x="4511425" y="4112645"/>
                  <a:ext cx="6012801" cy="11775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Mean, µ = Constant Drift 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Future Standard Deviation,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= Past Standard Deviation,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3CA4DE0-D48E-C21D-3C70-5313C449E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425" y="4112645"/>
                  <a:ext cx="6012801" cy="11775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BAD188-9178-F382-0A51-C5397A282208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7517826" y="370935"/>
              <a:ext cx="310645" cy="3741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57631C-529A-6165-275F-25F0E6A327A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511425" y="370935"/>
              <a:ext cx="3337175" cy="5128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5319EC52-E913-C534-1B7B-282C6C70340C}"/>
              </a:ext>
            </a:extLst>
          </p:cNvPr>
          <p:cNvSpPr/>
          <p:nvPr/>
        </p:nvSpPr>
        <p:spPr>
          <a:xfrm>
            <a:off x="373898" y="3342854"/>
            <a:ext cx="2044461" cy="1582830"/>
          </a:xfrm>
          <a:prstGeom prst="cloudCallout">
            <a:avLst>
              <a:gd name="adj1" fmla="val 158755"/>
              <a:gd name="adj2" fmla="val 813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Brownian Motion</a:t>
            </a:r>
          </a:p>
        </p:txBody>
      </p:sp>
    </p:spTree>
    <p:extLst>
      <p:ext uri="{BB962C8B-B14F-4D97-AF65-F5344CB8AC3E}">
        <p14:creationId xmlns:p14="http://schemas.microsoft.com/office/powerpoint/2010/main" val="211649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EA0C0-1075-E226-D2C5-2D72CAFA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curve with a red line&#10;&#10;Description automatically generated">
            <a:extLst>
              <a:ext uri="{FF2B5EF4-FFF2-40B4-BE49-F238E27FC236}">
                <a16:creationId xmlns:a16="http://schemas.microsoft.com/office/drawing/2014/main" id="{76934881-E1D6-B87C-782A-2DA2CC7F6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4530"/>
          <a:stretch/>
        </p:blipFill>
        <p:spPr>
          <a:xfrm>
            <a:off x="738807" y="513533"/>
            <a:ext cx="5357193" cy="282932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CAD615-F31B-32BC-9AA9-F48ED08FC7FF}"/>
              </a:ext>
            </a:extLst>
          </p:cNvPr>
          <p:cNvGrpSpPr/>
          <p:nvPr/>
        </p:nvGrpSpPr>
        <p:grpSpPr>
          <a:xfrm>
            <a:off x="4502989" y="845388"/>
            <a:ext cx="5171534" cy="879895"/>
            <a:chOff x="4502989" y="845388"/>
            <a:chExt cx="5171534" cy="87989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F18B47-29E4-AC9B-115F-25EF605227F0}"/>
                </a:ext>
              </a:extLst>
            </p:cNvPr>
            <p:cNvSpPr/>
            <p:nvPr/>
          </p:nvSpPr>
          <p:spPr>
            <a:xfrm>
              <a:off x="6448244" y="845388"/>
              <a:ext cx="3226279" cy="4485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Future Change of Stock Price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8A91C1-E701-B97B-137A-12F2759B40E5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4502989" y="1069675"/>
              <a:ext cx="1945255" cy="65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C9691F-1102-182E-541C-303AE994FB20}"/>
              </a:ext>
            </a:extLst>
          </p:cNvPr>
          <p:cNvGrpSpPr/>
          <p:nvPr/>
        </p:nvGrpSpPr>
        <p:grpSpPr>
          <a:xfrm>
            <a:off x="6096000" y="2541685"/>
            <a:ext cx="5123227" cy="3106541"/>
            <a:chOff x="6096000" y="2541685"/>
            <a:chExt cx="5123227" cy="31065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239477-8A4C-03E8-6623-E8E269EB2B6A}"/>
                </a:ext>
              </a:extLst>
            </p:cNvPr>
            <p:cNvGrpSpPr/>
            <p:nvPr/>
          </p:nvGrpSpPr>
          <p:grpSpPr>
            <a:xfrm>
              <a:off x="7640070" y="2718527"/>
              <a:ext cx="2726638" cy="2929699"/>
              <a:chOff x="3714750" y="709612"/>
              <a:chExt cx="4762500" cy="5669607"/>
            </a:xfrm>
          </p:grpSpPr>
          <p:pic>
            <p:nvPicPr>
              <p:cNvPr id="15" name="Picture 14" descr="A graph with a blue arrow">
                <a:extLst>
                  <a:ext uri="{FF2B5EF4-FFF2-40B4-BE49-F238E27FC236}">
                    <a16:creationId xmlns:a16="http://schemas.microsoft.com/office/drawing/2014/main" id="{BC616F5A-6378-9797-0927-34242C8F6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714750" y="709612"/>
                <a:ext cx="4762500" cy="543877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EBB9D9-0AF0-D0DD-7C41-7E3799E868B8}"/>
                  </a:ext>
                </a:extLst>
              </p:cNvPr>
              <p:cNvSpPr txBox="1"/>
              <p:nvPr/>
            </p:nvSpPr>
            <p:spPr>
              <a:xfrm>
                <a:off x="3714750" y="6148387"/>
                <a:ext cx="47625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4" tooltip="https://www.pngall.com/business-growth-chart-png/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5" tooltip="https://creativecommons.org/licenses/by-nc/3.0/"/>
                  </a:rPr>
                  <a:t>CC BY-NC</a:t>
                </a:r>
                <a:endParaRPr lang="en-US" sz="900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668250-5B2A-F00F-D1B8-B2146FC9A296}"/>
                </a:ext>
              </a:extLst>
            </p:cNvPr>
            <p:cNvSpPr/>
            <p:nvPr/>
          </p:nvSpPr>
          <p:spPr>
            <a:xfrm>
              <a:off x="6096000" y="4882551"/>
              <a:ext cx="1383102" cy="3536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Stock Price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01E608-21BA-4DE0-3B94-58F41A803875}"/>
                </a:ext>
              </a:extLst>
            </p:cNvPr>
            <p:cNvSpPr/>
            <p:nvPr/>
          </p:nvSpPr>
          <p:spPr>
            <a:xfrm>
              <a:off x="9836125" y="2541685"/>
              <a:ext cx="1383102" cy="3536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Strike Price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636F0-79DA-F749-AF7E-CA3A31EE4A96}"/>
                  </a:ext>
                </a:extLst>
              </p:cNvPr>
              <p:cNvSpPr/>
              <p:nvPr/>
            </p:nvSpPr>
            <p:spPr>
              <a:xfrm>
                <a:off x="7479102" y="3228800"/>
                <a:ext cx="1311215" cy="6987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19636F0-79DA-F749-AF7E-CA3A31EE4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102" y="3228800"/>
                <a:ext cx="1311215" cy="698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8BDF2-FA85-FA25-446B-82393B765B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277883" y="2962516"/>
            <a:ext cx="3201219" cy="6156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214E3D-B4A7-5FAB-BE2D-9EE45182E704}"/>
              </a:ext>
            </a:extLst>
          </p:cNvPr>
          <p:cNvGrpSpPr/>
          <p:nvPr/>
        </p:nvGrpSpPr>
        <p:grpSpPr>
          <a:xfrm>
            <a:off x="1130060" y="2895368"/>
            <a:ext cx="2287343" cy="1389666"/>
            <a:chOff x="1130060" y="2895368"/>
            <a:chExt cx="2287343" cy="138966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AA3613-07C1-258F-9B6B-35C270411BE6}"/>
                </a:ext>
              </a:extLst>
            </p:cNvPr>
            <p:cNvCxnSpPr/>
            <p:nvPr/>
          </p:nvCxnSpPr>
          <p:spPr>
            <a:xfrm flipH="1">
              <a:off x="2147977" y="2895368"/>
              <a:ext cx="1269426" cy="7647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02D462-543F-292B-DC18-1846C7E21C05}"/>
                </a:ext>
              </a:extLst>
            </p:cNvPr>
            <p:cNvSpPr/>
            <p:nvPr/>
          </p:nvSpPr>
          <p:spPr>
            <a:xfrm>
              <a:off x="1130060" y="3689890"/>
              <a:ext cx="1915065" cy="5951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Expected Rate of Growth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665416-5844-B960-20A0-ADF43B4F2869}"/>
              </a:ext>
            </a:extLst>
          </p:cNvPr>
          <p:cNvGrpSpPr/>
          <p:nvPr/>
        </p:nvGrpSpPr>
        <p:grpSpPr>
          <a:xfrm>
            <a:off x="1528125" y="3043756"/>
            <a:ext cx="2700114" cy="2485190"/>
            <a:chOff x="1528125" y="3043756"/>
            <a:chExt cx="2700114" cy="2485190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9CFE224-7EE6-E4FD-9C06-3B1A9FCCFC71}"/>
                </a:ext>
              </a:extLst>
            </p:cNvPr>
            <p:cNvSpPr/>
            <p:nvPr/>
          </p:nvSpPr>
          <p:spPr>
            <a:xfrm rot="16200000">
              <a:off x="3572460" y="2804733"/>
              <a:ext cx="416756" cy="894802"/>
            </a:xfrm>
            <a:prstGeom prst="leftBrace">
              <a:avLst>
                <a:gd name="adj1" fmla="val 8333"/>
                <a:gd name="adj2" fmla="val 51103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3581B11-25A0-614D-5896-19FB9313785D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2797551" y="3460512"/>
              <a:ext cx="993157" cy="13856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78503B2-3B32-F113-C154-A234243B31FD}"/>
                    </a:ext>
                  </a:extLst>
                </p:cNvPr>
                <p:cNvSpPr/>
                <p:nvPr/>
              </p:nvSpPr>
              <p:spPr>
                <a:xfrm>
                  <a:off x="1528125" y="4846144"/>
                  <a:ext cx="1269426" cy="6828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78503B2-3B32-F113-C154-A234243B3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8125" y="4846144"/>
                  <a:ext cx="1269426" cy="6828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C9BFF4-DA91-5B38-9F9A-0A991B1B104C}"/>
              </a:ext>
            </a:extLst>
          </p:cNvPr>
          <p:cNvGrpSpPr/>
          <p:nvPr/>
        </p:nvGrpSpPr>
        <p:grpSpPr>
          <a:xfrm>
            <a:off x="2162838" y="2895368"/>
            <a:ext cx="4061699" cy="3449099"/>
            <a:chOff x="2162838" y="2895368"/>
            <a:chExt cx="4061699" cy="344909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28B63B3-90EA-548D-0FA4-589DD844A07D}"/>
                </a:ext>
              </a:extLst>
            </p:cNvPr>
            <p:cNvCxnSpPr/>
            <p:nvPr/>
          </p:nvCxnSpPr>
          <p:spPr>
            <a:xfrm>
              <a:off x="4228239" y="2895368"/>
              <a:ext cx="0" cy="28929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A091E9-4A99-7194-9228-E104732413B5}"/>
                </a:ext>
              </a:extLst>
            </p:cNvPr>
            <p:cNvSpPr/>
            <p:nvPr/>
          </p:nvSpPr>
          <p:spPr>
            <a:xfrm>
              <a:off x="2162838" y="5788325"/>
              <a:ext cx="4061699" cy="5561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Bellow Strike Price || Above Strike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9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C3C31E-F4EF-EC6D-D90F-E83E7D6B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741" y="1591349"/>
            <a:ext cx="5754696" cy="1281252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BSOPM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</p:spPr>
            <p:txBody>
              <a:bodyPr anchor="t">
                <a:noAutofit/>
              </a:bodyPr>
              <a:lstStyle/>
              <a:p>
                <a:r>
                  <a:rPr lang="en-US" sz="32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>
                  <a:solidFill>
                    <a:schemeClr val="tx2"/>
                  </a:solidFill>
                </a:endParaRPr>
              </a:p>
              <a:p>
                <a:r>
                  <a:rPr lang="en-US" sz="32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2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629F-2C4A-C1FD-0AD8-4622215C4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1445" y="2979336"/>
                <a:ext cx="8607287" cy="3439486"/>
              </a:xfrm>
              <a:blipFill>
                <a:blip r:embed="rId2"/>
                <a:stretch>
                  <a:fillRect l="-1629" t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50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7D4F-4F75-DDC1-2589-320FE8BF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out “Strike Price”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E388A7-06DC-53C1-BC8F-EAA035513C68}"/>
                  </a:ext>
                </a:extLst>
              </p:cNvPr>
              <p:cNvSpPr/>
              <p:nvPr/>
            </p:nvSpPr>
            <p:spPr>
              <a:xfrm>
                <a:off x="1181818" y="1690688"/>
                <a:ext cx="1561382" cy="75723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E388A7-06DC-53C1-BC8F-EAA035513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18" y="1690688"/>
                <a:ext cx="1561382" cy="757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E7977ED-BA12-44D4-844B-8FC9ED493764}"/>
              </a:ext>
            </a:extLst>
          </p:cNvPr>
          <p:cNvGrpSpPr/>
          <p:nvPr/>
        </p:nvGrpSpPr>
        <p:grpSpPr>
          <a:xfrm>
            <a:off x="2372264" y="1404458"/>
            <a:ext cx="8734401" cy="458848"/>
            <a:chOff x="2372264" y="1404458"/>
            <a:chExt cx="8734401" cy="45884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4C435A-B8B6-3730-C131-14B2060AE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2264" y="1604513"/>
              <a:ext cx="2536166" cy="2587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3B8AE8-50D7-2CF4-856B-A80408E47409}"/>
                </a:ext>
              </a:extLst>
            </p:cNvPr>
            <p:cNvSpPr txBox="1"/>
            <p:nvPr/>
          </p:nvSpPr>
          <p:spPr>
            <a:xfrm>
              <a:off x="4908430" y="1404458"/>
              <a:ext cx="6198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Strike Price, Doesn’t exist in Frontier Market, Then K = 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AD28F7-1C1E-9FE5-7E34-7F48666ACF4E}"/>
              </a:ext>
            </a:extLst>
          </p:cNvPr>
          <p:cNvGrpSpPr/>
          <p:nvPr/>
        </p:nvGrpSpPr>
        <p:grpSpPr>
          <a:xfrm>
            <a:off x="1162409" y="2447925"/>
            <a:ext cx="1580791" cy="1033282"/>
            <a:chOff x="1162409" y="2447925"/>
            <a:chExt cx="1580791" cy="1033282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BE5AAFC-234B-0A51-19C8-01944F063378}"/>
                </a:ext>
              </a:extLst>
            </p:cNvPr>
            <p:cNvSpPr/>
            <p:nvPr/>
          </p:nvSpPr>
          <p:spPr>
            <a:xfrm>
              <a:off x="1962509" y="2447925"/>
              <a:ext cx="150963" cy="27604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06A7625-ACDD-05A9-59A3-D38B51BD16BC}"/>
                    </a:ext>
                  </a:extLst>
                </p:cNvPr>
                <p:cNvSpPr/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06A7625-ACDD-05A9-59A3-D38B51BD1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CC2F16-3D09-F433-663F-23B08E4D1715}"/>
              </a:ext>
            </a:extLst>
          </p:cNvPr>
          <p:cNvGrpSpPr/>
          <p:nvPr/>
        </p:nvGrpSpPr>
        <p:grpSpPr>
          <a:xfrm>
            <a:off x="1181818" y="3481207"/>
            <a:ext cx="1580791" cy="1033282"/>
            <a:chOff x="1162409" y="2447925"/>
            <a:chExt cx="1580791" cy="1033282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185DDE39-F537-7300-788B-1031CFA093E5}"/>
                </a:ext>
              </a:extLst>
            </p:cNvPr>
            <p:cNvSpPr/>
            <p:nvPr/>
          </p:nvSpPr>
          <p:spPr>
            <a:xfrm>
              <a:off x="1962509" y="2447925"/>
              <a:ext cx="150963" cy="27604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300396-7B72-B600-301B-FB7D5B175704}"/>
                    </a:ext>
                  </a:extLst>
                </p:cNvPr>
                <p:cNvSpPr/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300396-7B72-B600-301B-FB7D5B1757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409" y="2723970"/>
                  <a:ext cx="1580791" cy="7572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815A8-059A-D5C2-7141-90D4A1C35BE9}"/>
              </a:ext>
            </a:extLst>
          </p:cNvPr>
          <p:cNvGrpSpPr/>
          <p:nvPr/>
        </p:nvGrpSpPr>
        <p:grpSpPr>
          <a:xfrm>
            <a:off x="2490158" y="3588822"/>
            <a:ext cx="6254130" cy="443459"/>
            <a:chOff x="2490158" y="3588822"/>
            <a:chExt cx="6254130" cy="44345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87CE19-8FFE-D55B-353B-9D29A5C9B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0158" y="3773488"/>
              <a:ext cx="2536166" cy="25879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F1C893-11D3-1EF0-34CC-F69D7B7B8790}"/>
                </a:ext>
              </a:extLst>
            </p:cNvPr>
            <p:cNvSpPr txBox="1"/>
            <p:nvPr/>
          </p:nvSpPr>
          <p:spPr>
            <a:xfrm>
              <a:off x="4908430" y="3588822"/>
              <a:ext cx="3835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Daily Price Change in Frontier Market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1F2A33-4379-B076-E33A-03F080CB5746}"/>
              </a:ext>
            </a:extLst>
          </p:cNvPr>
          <p:cNvGrpSpPr/>
          <p:nvPr/>
        </p:nvGrpSpPr>
        <p:grpSpPr>
          <a:xfrm>
            <a:off x="2490157" y="4032281"/>
            <a:ext cx="6254131" cy="860826"/>
            <a:chOff x="2490157" y="4032281"/>
            <a:chExt cx="6254131" cy="860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0A486C7-B0C2-8950-BF2F-B35C62E486FB}"/>
                    </a:ext>
                  </a:extLst>
                </p:cNvPr>
                <p:cNvSpPr/>
                <p:nvPr/>
              </p:nvSpPr>
              <p:spPr>
                <a:xfrm>
                  <a:off x="5026323" y="4135870"/>
                  <a:ext cx="3717965" cy="7572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𝑇𝑜𝑑𝑎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𝐶𝑙𝑜𝑠𝑒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𝑃𝑟𝑖𝑐𝑒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𝑌𝑒𝑠𝑡𝑒𝑟𝑑𝑎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𝐶𝑙𝑜𝑠𝑒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𝑃𝑟𝑖𝑐𝑒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0A486C7-B0C2-8950-BF2F-B35C62E486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323" y="4135870"/>
                  <a:ext cx="3717965" cy="7572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A7A1977-3D03-BE11-E507-5D4CC0259B6E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2490157" y="4032281"/>
              <a:ext cx="2536166" cy="4822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780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E80B2-436F-ABEE-10A7-94C8716550DD}"/>
              </a:ext>
            </a:extLst>
          </p:cNvPr>
          <p:cNvGrpSpPr/>
          <p:nvPr/>
        </p:nvGrpSpPr>
        <p:grpSpPr>
          <a:xfrm>
            <a:off x="1730024" y="643467"/>
            <a:ext cx="8731952" cy="5571065"/>
            <a:chOff x="1775823" y="1104489"/>
            <a:chExt cx="8421275" cy="5372850"/>
          </a:xfrm>
        </p:grpSpPr>
        <p:pic>
          <p:nvPicPr>
            <p:cNvPr id="5" name="Picture 4" descr="A table with numbers and lines&#10;&#10;Description automatically generated">
              <a:extLst>
                <a:ext uri="{FF2B5EF4-FFF2-40B4-BE49-F238E27FC236}">
                  <a16:creationId xmlns:a16="http://schemas.microsoft.com/office/drawing/2014/main" id="{28BC516F-C297-E716-D4C4-64F98E4C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4402" y="1618911"/>
              <a:ext cx="8392696" cy="48584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6C985D-2D20-101F-4E5E-7B62C724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823" y="1104489"/>
              <a:ext cx="8421275" cy="514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670477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2DE8-639A-4C00-311B-AEE45699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Let’s Find out “Time” Parameter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B8EFF-46AE-BE06-0D48-8F59F4EADD0F}"/>
              </a:ext>
            </a:extLst>
          </p:cNvPr>
          <p:cNvSpPr/>
          <p:nvPr/>
        </p:nvSpPr>
        <p:spPr>
          <a:xfrm>
            <a:off x="838200" y="1852233"/>
            <a:ext cx="2641932" cy="67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277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 Expiry Time!!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99F2D-4D7A-5077-0BFD-5F0A2539F848}"/>
              </a:ext>
            </a:extLst>
          </p:cNvPr>
          <p:cNvSpPr/>
          <p:nvPr/>
        </p:nvSpPr>
        <p:spPr>
          <a:xfrm>
            <a:off x="6778987" y="3660547"/>
            <a:ext cx="1975035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March 2016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87D26-E99A-FFE8-D84C-59D24040B13A}"/>
              </a:ext>
            </a:extLst>
          </p:cNvPr>
          <p:cNvSpPr/>
          <p:nvPr/>
        </p:nvSpPr>
        <p:spPr>
          <a:xfrm>
            <a:off x="6778987" y="2879653"/>
            <a:ext cx="1975036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January 2016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3F21-5D06-D30F-8955-047E85A16857}"/>
              </a:ext>
            </a:extLst>
          </p:cNvPr>
          <p:cNvSpPr/>
          <p:nvPr/>
        </p:nvSpPr>
        <p:spPr>
          <a:xfrm>
            <a:off x="6778987" y="2074488"/>
            <a:ext cx="1975035" cy="48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782" kern="1200" baseline="300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March 2015</a:t>
            </a:r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9E2CF5-91E0-DE5F-6C61-23E9EC92CE62}"/>
              </a:ext>
            </a:extLst>
          </p:cNvPr>
          <p:cNvSpPr/>
          <p:nvPr/>
        </p:nvSpPr>
        <p:spPr>
          <a:xfrm>
            <a:off x="6274538" y="2879653"/>
            <a:ext cx="341998" cy="12639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A04218-F022-A987-6BB0-629CE0B0CCC5}"/>
              </a:ext>
            </a:extLst>
          </p:cNvPr>
          <p:cNvSpPr/>
          <p:nvPr/>
        </p:nvSpPr>
        <p:spPr>
          <a:xfrm>
            <a:off x="4239649" y="3309287"/>
            <a:ext cx="1872438" cy="404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43 Days of Trade</a:t>
            </a:r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F7456FF-805D-0041-A1DF-E45ED323E0C2}"/>
              </a:ext>
            </a:extLst>
          </p:cNvPr>
          <p:cNvSpPr/>
          <p:nvPr/>
        </p:nvSpPr>
        <p:spPr>
          <a:xfrm>
            <a:off x="8916474" y="2074488"/>
            <a:ext cx="340571" cy="206913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66DA0-A304-2845-ACE9-DEC134714484}"/>
              </a:ext>
            </a:extLst>
          </p:cNvPr>
          <p:cNvSpPr/>
          <p:nvPr/>
        </p:nvSpPr>
        <p:spPr>
          <a:xfrm>
            <a:off x="9388144" y="2939503"/>
            <a:ext cx="1956512" cy="404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/>
            <a:r>
              <a:rPr lang="en-US" sz="178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261 Days of Trade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8813B6-795C-E5ED-0CF1-20F62232DFFF}"/>
                  </a:ext>
                </a:extLst>
              </p:cNvPr>
              <p:cNvSpPr/>
              <p:nvPr/>
            </p:nvSpPr>
            <p:spPr>
              <a:xfrm>
                <a:off x="838200" y="5220912"/>
                <a:ext cx="4531471" cy="81224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525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𝑇𝑖𝑚𝑒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𝑖𝑛𝑝𝑢𝑡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𝐵𝑆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𝐸𝑞𝑢𝑎𝑡𝑖𝑜𝑛</m:t>
                      </m:r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43</m:t>
                          </m:r>
                        </m:num>
                        <m:den>
                          <m:r>
                            <a:rPr lang="en-US" sz="1782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261</m:t>
                          </m:r>
                        </m:den>
                      </m:f>
                      <m:r>
                        <a:rPr lang="en-US" sz="1782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=0.164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8813B6-795C-E5ED-0CF1-20F62232D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20912"/>
                <a:ext cx="4531471" cy="812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62943E-8595-DE07-CA46-52F944665C30}"/>
              </a:ext>
            </a:extLst>
          </p:cNvPr>
          <p:cNvGrpSpPr/>
          <p:nvPr/>
        </p:nvGrpSpPr>
        <p:grpSpPr>
          <a:xfrm>
            <a:off x="9811921" y="3344199"/>
            <a:ext cx="1108958" cy="927215"/>
            <a:chOff x="9811921" y="3344199"/>
            <a:chExt cx="1108958" cy="92721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8C6AE5-4D9A-50DE-08FF-7EF8603B0891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10366400" y="3344199"/>
              <a:ext cx="2551" cy="598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49C0C-16BC-032F-AD33-96DD21386455}"/>
                </a:ext>
              </a:extLst>
            </p:cNvPr>
            <p:cNvSpPr txBox="1"/>
            <p:nvPr/>
          </p:nvSpPr>
          <p:spPr>
            <a:xfrm>
              <a:off x="9811921" y="3902082"/>
              <a:ext cx="1108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9105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12ECA-ED78-E84C-CB42-3A0A7A10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Find Out “Volatility”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B1EB1F-9625-F272-C5F3-D7850B54491F}"/>
              </a:ext>
            </a:extLst>
          </p:cNvPr>
          <p:cNvSpPr/>
          <p:nvPr/>
        </p:nvSpPr>
        <p:spPr>
          <a:xfrm>
            <a:off x="4175185" y="1690688"/>
            <a:ext cx="2372264" cy="4745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4000" dirty="0"/>
              <a:t>Volatility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ED15B2-C289-2083-9E3B-C58EB838B6C9}"/>
              </a:ext>
            </a:extLst>
          </p:cNvPr>
          <p:cNvGrpSpPr/>
          <p:nvPr/>
        </p:nvGrpSpPr>
        <p:grpSpPr>
          <a:xfrm>
            <a:off x="498834" y="2165230"/>
            <a:ext cx="10168129" cy="2221330"/>
            <a:chOff x="2138632" y="2165230"/>
            <a:chExt cx="6528039" cy="14261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60C538-1838-A73D-126F-6CDD26916580}"/>
                </a:ext>
              </a:extLst>
            </p:cNvPr>
            <p:cNvSpPr/>
            <p:nvPr/>
          </p:nvSpPr>
          <p:spPr>
            <a:xfrm>
              <a:off x="5526656" y="3116803"/>
              <a:ext cx="3140015" cy="4745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17320"/>
              <a:r>
                <a:rPr lang="en-US" sz="434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Implied Volatility</a:t>
              </a:r>
              <a:endParaRPr lang="en-US" sz="2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5BDEE-3F2C-57ED-6033-9E49401B4099}"/>
                </a:ext>
              </a:extLst>
            </p:cNvPr>
            <p:cNvSpPr/>
            <p:nvPr/>
          </p:nvSpPr>
          <p:spPr>
            <a:xfrm>
              <a:off x="2138632" y="3116803"/>
              <a:ext cx="3140015" cy="4745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17320"/>
              <a:r>
                <a:rPr lang="en-US" sz="434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Historical Volatility</a:t>
              </a:r>
              <a:endParaRPr lang="en-US" sz="28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39A67-D3E6-5393-D81E-62138EA5A20F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 flipH="1">
              <a:off x="3708640" y="2165230"/>
              <a:ext cx="1652677" cy="951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62CD8A5-6B9E-D351-6B79-027CDD3938D5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>
              <a:off x="5361317" y="2165230"/>
              <a:ext cx="1735347" cy="9515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06788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EA8046-8999-C45D-F272-C8BDC32E0B8A}"/>
              </a:ext>
            </a:extLst>
          </p:cNvPr>
          <p:cNvSpPr/>
          <p:nvPr/>
        </p:nvSpPr>
        <p:spPr>
          <a:xfrm>
            <a:off x="4456982" y="672778"/>
            <a:ext cx="2372264" cy="4745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Volatility!!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2EA84E-BCA2-6E5C-BA10-DBCC2C7139A6}"/>
              </a:ext>
            </a:extLst>
          </p:cNvPr>
          <p:cNvGrpSpPr/>
          <p:nvPr/>
        </p:nvGrpSpPr>
        <p:grpSpPr>
          <a:xfrm>
            <a:off x="849701" y="3127076"/>
            <a:ext cx="4150059" cy="2730260"/>
            <a:chOff x="828135" y="2220356"/>
            <a:chExt cx="4150059" cy="2730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46B38-7BE3-3D87-2FE3-63F756D2F046}"/>
                </a:ext>
              </a:extLst>
            </p:cNvPr>
            <p:cNvSpPr/>
            <p:nvPr/>
          </p:nvSpPr>
          <p:spPr>
            <a:xfrm>
              <a:off x="828135" y="3497910"/>
              <a:ext cx="4150059" cy="14527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𝜎 = 𝑠𝑡𝑎𝑛𝑑𝑎𝑟𝑑 𝑑𝑒𝑣𝑖𝑎𝑡𝑖𝑜𝑛</a:t>
              </a:r>
            </a:p>
            <a:p>
              <a:pPr algn="ctr"/>
              <a:r>
                <a:rPr lang="en-US" dirty="0"/>
                <a:t>𝑋 = 𝑑𝑎𝑖𝑙𝑦 𝑝𝑟𝑖𝑐𝑒 𝑐ℎ𝑎𝑛𝑔𝑒 𝑜𝑓 𝑡ℎ𝑒 𝑠𝑡𝑜𝑐𝑘𝑠</a:t>
              </a:r>
            </a:p>
            <a:p>
              <a:pPr algn="ctr"/>
              <a:r>
                <a:rPr lang="en-US" dirty="0"/>
                <a:t>𝜇 = 𝑚𝑒𝑎𝑛 𝑜𝑟 𝑎𝑣𝑒𝑟𝑎𝑔𝑒 𝑜𝑓 𝑡ℎ𝑒 𝑠𝑡𝑜𝑐𝑘𝑠</a:t>
              </a:r>
            </a:p>
            <a:p>
              <a:pPr algn="ctr"/>
              <a:r>
                <a:rPr lang="en-US" dirty="0"/>
                <a:t>𝑛 = 𝑛𝑢𝑚𝑏𝑒𝑟 𝑜𝑓 𝑣𝑎𝑙𝑢𝑒𝑠 𝑖𝑛 𝑡ℎ𝑒 𝑑𝑎𝑡𝑎𝑠𝑒t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75B416-69F3-DCB7-4771-997D8175B974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721632" y="2220356"/>
              <a:ext cx="181533" cy="12775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4AF23C-45A2-3D33-1538-19E14CCA1A20}"/>
              </a:ext>
            </a:extLst>
          </p:cNvPr>
          <p:cNvGrpSpPr/>
          <p:nvPr/>
        </p:nvGrpSpPr>
        <p:grpSpPr>
          <a:xfrm>
            <a:off x="6951970" y="3507586"/>
            <a:ext cx="2321540" cy="2566442"/>
            <a:chOff x="7926640" y="3248793"/>
            <a:chExt cx="2321540" cy="2566442"/>
          </a:xfrm>
        </p:grpSpPr>
        <p:pic>
          <p:nvPicPr>
            <p:cNvPr id="18" name="Picture 17" descr="A black line with arrows&#10;&#10;Description automatically generated">
              <a:extLst>
                <a:ext uri="{FF2B5EF4-FFF2-40B4-BE49-F238E27FC236}">
                  <a16:creationId xmlns:a16="http://schemas.microsoft.com/office/drawing/2014/main" id="{FA5B0470-C6D9-F479-6D53-AAF4A532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197969" y="3312339"/>
              <a:ext cx="2050211" cy="22862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A51628-2626-3D80-50C9-359CCD9126A8}"/>
                </a:ext>
              </a:extLst>
            </p:cNvPr>
            <p:cNvSpPr txBox="1"/>
            <p:nvPr/>
          </p:nvSpPr>
          <p:spPr>
            <a:xfrm>
              <a:off x="8797266" y="5445903"/>
              <a:ext cx="772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91415-D0B1-1284-6474-20EE1E660DBC}"/>
                </a:ext>
              </a:extLst>
            </p:cNvPr>
            <p:cNvSpPr txBox="1"/>
            <p:nvPr/>
          </p:nvSpPr>
          <p:spPr>
            <a:xfrm rot="16200000">
              <a:off x="6904405" y="4271028"/>
              <a:ext cx="2413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Close Price of a Month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DBDB8E-FED3-6054-2996-A10246420A30}"/>
              </a:ext>
            </a:extLst>
          </p:cNvPr>
          <p:cNvGrpSpPr/>
          <p:nvPr/>
        </p:nvGrpSpPr>
        <p:grpSpPr>
          <a:xfrm>
            <a:off x="1509620" y="1147320"/>
            <a:ext cx="4133494" cy="1979756"/>
            <a:chOff x="1509620" y="1147320"/>
            <a:chExt cx="4133494" cy="1979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189EAB-E27C-8D7F-03F9-EE19D14BB31F}"/>
                    </a:ext>
                  </a:extLst>
                </p:cNvPr>
                <p:cNvSpPr/>
                <p:nvPr/>
              </p:nvSpPr>
              <p:spPr>
                <a:xfrm>
                  <a:off x="1509620" y="1971136"/>
                  <a:ext cx="2467155" cy="11559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189EAB-E27C-8D7F-03F9-EE19D14BB3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9620" y="1971136"/>
                  <a:ext cx="2467155" cy="1155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4E60E73-B281-AACA-8973-05C47197C443}"/>
                </a:ext>
              </a:extLst>
            </p:cNvPr>
            <p:cNvCxnSpPr>
              <a:stCxn id="15" idx="2"/>
              <a:endCxn id="8" idx="0"/>
            </p:cNvCxnSpPr>
            <p:nvPr/>
          </p:nvCxnSpPr>
          <p:spPr>
            <a:xfrm flipH="1">
              <a:off x="2743198" y="1147320"/>
              <a:ext cx="2899916" cy="823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3B5283-27C1-8E92-61BD-E880FBD5E358}"/>
              </a:ext>
            </a:extLst>
          </p:cNvPr>
          <p:cNvGrpSpPr/>
          <p:nvPr/>
        </p:nvGrpSpPr>
        <p:grpSpPr>
          <a:xfrm>
            <a:off x="5643114" y="1147320"/>
            <a:ext cx="3788433" cy="1979756"/>
            <a:chOff x="5643114" y="1147320"/>
            <a:chExt cx="3788433" cy="1979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B68EFE-85E0-5111-F414-A0B99107424C}"/>
                </a:ext>
              </a:extLst>
            </p:cNvPr>
            <p:cNvSpPr/>
            <p:nvPr/>
          </p:nvSpPr>
          <p:spPr>
            <a:xfrm>
              <a:off x="6964392" y="1975450"/>
              <a:ext cx="2467155" cy="115162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MATLAB</a:t>
              </a:r>
              <a:r>
                <a:rPr lang="en-US" dirty="0"/>
                <a:t> Simulink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EF8E092-3DE9-AD4D-C988-3302954A8CC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5643114" y="1147320"/>
              <a:ext cx="2617713" cy="823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1428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7E4ED9-EAEC-3DCF-A82A-3B634F31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51960"/>
            <a:ext cx="8275371" cy="53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3805"/>
      </p:ext>
    </p:extLst>
  </p:cSld>
  <p:clrMapOvr>
    <a:masterClrMapping/>
  </p:clrMapOvr>
  <p:transition spd="slow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of stock numbers&#10;&#10;Description automatically generated with medium confidence">
            <a:extLst>
              <a:ext uri="{FF2B5EF4-FFF2-40B4-BE49-F238E27FC236}">
                <a16:creationId xmlns:a16="http://schemas.microsoft.com/office/drawing/2014/main" id="{0FA35937-5F80-073A-F931-9DDF609E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10740"/>
      </p:ext>
    </p:extLst>
  </p:cSld>
  <p:clrMapOvr>
    <a:masterClrMapping/>
  </p:clrMapOvr>
  <p:transition spd="slow">
    <p:randomBar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7DF33A-D26C-FD46-2799-C8A7057DC9D2}"/>
              </a:ext>
            </a:extLst>
          </p:cNvPr>
          <p:cNvSpPr/>
          <p:nvPr/>
        </p:nvSpPr>
        <p:spPr>
          <a:xfrm>
            <a:off x="2594495" y="643467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Call Option, C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34E629-B997-9D09-8F56-E5A5B4195F66}"/>
              </a:ext>
            </a:extLst>
          </p:cNvPr>
          <p:cNvSpPr/>
          <p:nvPr/>
        </p:nvSpPr>
        <p:spPr>
          <a:xfrm>
            <a:off x="7016316" y="643467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Buy Price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20AB28-9468-8D8C-1A3E-1AACD8E10A37}"/>
              </a:ext>
            </a:extLst>
          </p:cNvPr>
          <p:cNvSpPr/>
          <p:nvPr/>
        </p:nvSpPr>
        <p:spPr>
          <a:xfrm>
            <a:off x="2594495" y="2078485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Put Option, P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59649-A512-9337-AF82-BC184FD5DBF7}"/>
              </a:ext>
            </a:extLst>
          </p:cNvPr>
          <p:cNvSpPr/>
          <p:nvPr/>
        </p:nvSpPr>
        <p:spPr>
          <a:xfrm>
            <a:off x="7016316" y="2078485"/>
            <a:ext cx="2581188" cy="894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9264"/>
            <a:r>
              <a:rPr lang="en-US" sz="29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Sale Price</a:t>
            </a:r>
            <a:endParaRPr lang="en-US" sz="28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86418DC-F579-B5DE-5EE9-F99C2557FCF8}"/>
              </a:ext>
            </a:extLst>
          </p:cNvPr>
          <p:cNvSpPr/>
          <p:nvPr/>
        </p:nvSpPr>
        <p:spPr>
          <a:xfrm rot="16200000">
            <a:off x="5851708" y="684951"/>
            <a:ext cx="488582" cy="8112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869E12F-A9C5-A153-BFF0-CF3B55BD5948}"/>
              </a:ext>
            </a:extLst>
          </p:cNvPr>
          <p:cNvSpPr/>
          <p:nvPr/>
        </p:nvSpPr>
        <p:spPr>
          <a:xfrm rot="16200000">
            <a:off x="5857854" y="2119969"/>
            <a:ext cx="488582" cy="8112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765E59-026F-2236-3626-077890ABB1E9}"/>
                  </a:ext>
                </a:extLst>
              </p:cNvPr>
              <p:cNvSpPr/>
              <p:nvPr/>
            </p:nvSpPr>
            <p:spPr>
              <a:xfrm>
                <a:off x="2594495" y="4370826"/>
                <a:ext cx="7003008" cy="18437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926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𝐶𝑙𝑜𝑠𝑒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𝑃𝑟𝑖𝑐𝑒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𝑜𝑓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𝑆𝑡𝑜𝑐𝑘</m:t>
                      </m:r>
                      <m:r>
                        <a:rPr lang="en-US" sz="2544" i="1" kern="120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𝐵𝑢𝑦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𝑃𝑟𝑖𝑐𝑒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𝑆𝑎𝑙𝑒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𝑃𝑟𝑖𝑐𝑒</m:t>
                          </m:r>
                        </m:num>
                        <m:den>
                          <m:r>
                            <a:rPr lang="en-US" sz="2544" i="1" kern="120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765E59-026F-2236-3626-077890ABB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495" y="4370826"/>
                <a:ext cx="7003008" cy="184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0472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CB235-980F-C1C6-6EAD-D4A33A5331F1}"/>
              </a:ext>
            </a:extLst>
          </p:cNvPr>
          <p:cNvSpPr/>
          <p:nvPr/>
        </p:nvSpPr>
        <p:spPr>
          <a:xfrm>
            <a:off x="643467" y="1544901"/>
            <a:ext cx="2764855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Dividend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15D1D-B91C-1BCB-3E2C-B12A438F32A7}"/>
              </a:ext>
            </a:extLst>
          </p:cNvPr>
          <p:cNvSpPr/>
          <p:nvPr/>
        </p:nvSpPr>
        <p:spPr>
          <a:xfrm>
            <a:off x="7961938" y="1544901"/>
            <a:ext cx="3586595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Stock Price</a:t>
            </a:r>
            <a:endParaRPr lang="en-US" sz="320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815950F-5202-1FD3-A722-BAC6DFE11078}"/>
              </a:ext>
            </a:extLst>
          </p:cNvPr>
          <p:cNvSpPr/>
          <p:nvPr/>
        </p:nvSpPr>
        <p:spPr>
          <a:xfrm>
            <a:off x="3633054" y="1544901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40EA62F8-6BFF-2FF3-4EA7-1DB2DB9EBB59}"/>
              </a:ext>
            </a:extLst>
          </p:cNvPr>
          <p:cNvSpPr/>
          <p:nvPr/>
        </p:nvSpPr>
        <p:spPr>
          <a:xfrm rot="10800000">
            <a:off x="7294560" y="1544899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8B7C1-9090-86AD-E90D-0A81F938355A}"/>
              </a:ext>
            </a:extLst>
          </p:cNvPr>
          <p:cNvSpPr/>
          <p:nvPr/>
        </p:nvSpPr>
        <p:spPr>
          <a:xfrm>
            <a:off x="2540049" y="4482282"/>
            <a:ext cx="6358260" cy="830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35608"/>
            <a:r>
              <a:rPr lang="en-US" sz="5024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Predicted Close Price</a:t>
            </a:r>
            <a:endParaRPr lang="en-US" sz="3200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C1CB943-02C2-98D9-2BE1-FFB5BCD3892D}"/>
              </a:ext>
            </a:extLst>
          </p:cNvPr>
          <p:cNvSpPr/>
          <p:nvPr/>
        </p:nvSpPr>
        <p:spPr>
          <a:xfrm rot="10800000">
            <a:off x="9033376" y="4482280"/>
            <a:ext cx="510747" cy="8308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567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2B811-5EEE-F10A-3E10-0153CC02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Final Modification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21332" y="420450"/>
                <a:ext cx="7145756" cy="6230516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Call Price,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b="0" dirty="0"/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𝑆𝑡𝑟𝑖𝑘𝑒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𝑀𝑎𝑡𝑢𝑟𝑖𝑡𝑦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𝑇𝑟𝑎𝑑𝑒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𝐷𝑎𝑦𝑠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𝐽𝑎𝑛𝑢𝑎𝑟𝑦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𝑇𝑟𝑎𝑑𝑒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𝐷𝑎𝑦𝑠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𝐿𝑎𝑠𝑡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𝑂𝑛𝑒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𝑌𝑒𝑎𝑟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Volatility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𝑇𝑜𝑑𝑎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𝐶𝑙𝑜𝑠𝑒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𝑌𝑒𝑠𝑡𝑒𝑟𝑑𝑎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𝐶𝑙𝑜𝑠𝑒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𝑃𝑟𝑖𝑐𝑒</m:t>
                            </m:r>
                          </m:den>
                        </m:f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𝑭𝒖𝒕𝒖𝒓𝒆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𝑺𝒕𝒐𝒄𝒌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𝑷𝒓𝒊𝒄𝒆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AAAEF-966C-2287-5EBE-7B8329C0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21332" y="420450"/>
                <a:ext cx="7145756" cy="6230516"/>
              </a:xfrm>
              <a:blipFill>
                <a:blip r:embed="rId2"/>
                <a:stretch>
                  <a:fillRect l="-1109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5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D5FC976E-2A97-A4EF-66B9-5FD32DE3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3" y="1733097"/>
            <a:ext cx="4922842" cy="29572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ECA9C3-AACE-C4B1-03CA-A81C85A55953}"/>
              </a:ext>
            </a:extLst>
          </p:cNvPr>
          <p:cNvGrpSpPr/>
          <p:nvPr/>
        </p:nvGrpSpPr>
        <p:grpSpPr>
          <a:xfrm>
            <a:off x="5604969" y="2648118"/>
            <a:ext cx="3020144" cy="400110"/>
            <a:chOff x="5604969" y="2648118"/>
            <a:chExt cx="3020144" cy="40011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3E6C499-3EDB-9A8A-A0FC-C1F1F8A07576}"/>
                </a:ext>
              </a:extLst>
            </p:cNvPr>
            <p:cNvCxnSpPr>
              <a:cxnSpLocks/>
            </p:cNvCxnSpPr>
            <p:nvPr/>
          </p:nvCxnSpPr>
          <p:spPr>
            <a:xfrm>
              <a:off x="5604969" y="2848173"/>
              <a:ext cx="968066" cy="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0E41FD-16A9-C52B-CA52-DA21E8B9E834}"/>
                </a:ext>
              </a:extLst>
            </p:cNvPr>
            <p:cNvSpPr txBox="1"/>
            <p:nvPr/>
          </p:nvSpPr>
          <p:spPr>
            <a:xfrm>
              <a:off x="6525436" y="2648118"/>
              <a:ext cx="2099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Stock Price: $100</a:t>
              </a:r>
              <a:endParaRPr 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7F2B35-86AD-BB4D-F965-AB61605A79D6}"/>
              </a:ext>
            </a:extLst>
          </p:cNvPr>
          <p:cNvSpPr txBox="1"/>
          <p:nvPr/>
        </p:nvSpPr>
        <p:spPr>
          <a:xfrm>
            <a:off x="6096000" y="3429000"/>
            <a:ext cx="53797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Call	: $110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Strike Price for Put	: $90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Option Price		: $10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Expiration Time		: 1 Years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Free Interest Rate	: 3%</a:t>
            </a:r>
          </a:p>
          <a:p>
            <a:pPr defTabSz="658368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Dividend Yield		: 2%</a:t>
            </a:r>
          </a:p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8CF065-B807-C400-4151-B0817CE8D630}"/>
              </a:ext>
            </a:extLst>
          </p:cNvPr>
          <p:cNvCxnSpPr/>
          <p:nvPr/>
        </p:nvCxnSpPr>
        <p:spPr>
          <a:xfrm>
            <a:off x="4296400" y="2350023"/>
            <a:ext cx="0" cy="10123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07F1B-06AD-5EFF-1A09-A51901826399}"/>
              </a:ext>
            </a:extLst>
          </p:cNvPr>
          <p:cNvGrpSpPr/>
          <p:nvPr/>
        </p:nvGrpSpPr>
        <p:grpSpPr>
          <a:xfrm>
            <a:off x="4296400" y="1796610"/>
            <a:ext cx="3499501" cy="800000"/>
            <a:chOff x="4296400" y="1796610"/>
            <a:chExt cx="3499501" cy="8000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58B10C-418C-AB0B-A7EC-C42475E17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400" y="2007631"/>
              <a:ext cx="1778361" cy="588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85C27B-0EB0-A01E-818D-44C994C5BE02}"/>
                </a:ext>
              </a:extLst>
            </p:cNvPr>
            <p:cNvSpPr txBox="1"/>
            <p:nvPr/>
          </p:nvSpPr>
          <p:spPr>
            <a:xfrm>
              <a:off x="6047024" y="1796610"/>
              <a:ext cx="1748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58368"/>
              <a:r>
                <a: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Volatility: 20%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4694785"/>
      </p:ext>
    </p:extLst>
  </p:cSld>
  <p:clrMapOvr>
    <a:masterClrMapping/>
  </p:clrMapOvr>
  <p:transition spd="slow">
    <p:randomBar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EEDC850-EF95-8D66-375F-F228075B59CC}"/>
              </a:ext>
            </a:extLst>
          </p:cNvPr>
          <p:cNvGrpSpPr/>
          <p:nvPr/>
        </p:nvGrpSpPr>
        <p:grpSpPr>
          <a:xfrm>
            <a:off x="596463" y="551960"/>
            <a:ext cx="10999072" cy="5313997"/>
            <a:chOff x="1961573" y="825412"/>
            <a:chExt cx="8268855" cy="47261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B5404C-F335-0AC7-F179-44F5488C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73" y="825412"/>
              <a:ext cx="8268854" cy="425826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C44DA-E078-4E19-21F6-389347EFC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442" y="5027609"/>
              <a:ext cx="8225986" cy="523948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DC9C2D-DCE5-5CF6-6B70-88C816F2DC00}"/>
              </a:ext>
            </a:extLst>
          </p:cNvPr>
          <p:cNvSpPr/>
          <p:nvPr/>
        </p:nvSpPr>
        <p:spPr>
          <a:xfrm>
            <a:off x="4937760" y="2962656"/>
            <a:ext cx="1837944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Thomson Reuter</a:t>
            </a:r>
          </a:p>
        </p:txBody>
      </p:sp>
    </p:spTree>
    <p:extLst>
      <p:ext uri="{BB962C8B-B14F-4D97-AF65-F5344CB8AC3E}">
        <p14:creationId xmlns:p14="http://schemas.microsoft.com/office/powerpoint/2010/main" val="4214565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FCDFB-A624-AC0B-01CB-A2C7A8B7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28230"/>
            <a:ext cx="10999072" cy="54236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626BE3-7FAE-FB35-2EB4-644CCDF96EC8}"/>
              </a:ext>
            </a:extLst>
          </p:cNvPr>
          <p:cNvSpPr/>
          <p:nvPr/>
        </p:nvSpPr>
        <p:spPr>
          <a:xfrm>
            <a:off x="3200400" y="3300984"/>
            <a:ext cx="1243584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BEXIMCO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B1587E-B434-63D4-157A-A79E91A797AC}"/>
              </a:ext>
            </a:extLst>
          </p:cNvPr>
          <p:cNvSpPr/>
          <p:nvPr/>
        </p:nvSpPr>
        <p:spPr>
          <a:xfrm>
            <a:off x="8385048" y="3300984"/>
            <a:ext cx="655320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ACI</a:t>
            </a:r>
          </a:p>
        </p:txBody>
      </p:sp>
    </p:spTree>
    <p:extLst>
      <p:ext uri="{BB962C8B-B14F-4D97-AF65-F5344CB8AC3E}">
        <p14:creationId xmlns:p14="http://schemas.microsoft.com/office/powerpoint/2010/main" val="1632248751"/>
      </p:ext>
    </p:extLst>
  </p:cSld>
  <p:clrMapOvr>
    <a:masterClrMapping/>
  </p:clrMapOvr>
  <p:transition spd="slow" advTm="3000">
    <p:randomBar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384C28-26C4-6EF9-E4D1-D907D2AF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59"/>
            <a:ext cx="10999072" cy="53999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99849-0F71-3429-1AF4-2816A514AF25}"/>
              </a:ext>
            </a:extLst>
          </p:cNvPr>
          <p:cNvSpPr/>
          <p:nvPr/>
        </p:nvSpPr>
        <p:spPr>
          <a:xfrm>
            <a:off x="3621024" y="2593572"/>
            <a:ext cx="655320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139CE-2162-8C4E-2E10-946C8F68A1EA}"/>
              </a:ext>
            </a:extLst>
          </p:cNvPr>
          <p:cNvSpPr/>
          <p:nvPr/>
        </p:nvSpPr>
        <p:spPr>
          <a:xfrm>
            <a:off x="9012936" y="2593572"/>
            <a:ext cx="655320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</a:t>
            </a:r>
          </a:p>
        </p:txBody>
      </p:sp>
    </p:spTree>
    <p:extLst>
      <p:ext uri="{BB962C8B-B14F-4D97-AF65-F5344CB8AC3E}">
        <p14:creationId xmlns:p14="http://schemas.microsoft.com/office/powerpoint/2010/main" val="4235270325"/>
      </p:ext>
    </p:extLst>
  </p:cSld>
  <p:clrMapOvr>
    <a:masterClrMapping/>
  </p:clrMapOvr>
  <p:transition spd="slow" advTm="3000">
    <p:randomBar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9B44FE-9BE3-023A-6930-34C64876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59"/>
            <a:ext cx="10999072" cy="5399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574950-E7E9-C284-7123-282392324085}"/>
              </a:ext>
            </a:extLst>
          </p:cNvPr>
          <p:cNvSpPr/>
          <p:nvPr/>
        </p:nvSpPr>
        <p:spPr>
          <a:xfrm>
            <a:off x="1917192" y="4652220"/>
            <a:ext cx="1115568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Olympic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EC061-E749-044B-9AAC-1F8D5D9FD4CC}"/>
              </a:ext>
            </a:extLst>
          </p:cNvPr>
          <p:cNvSpPr/>
          <p:nvPr/>
        </p:nvSpPr>
        <p:spPr>
          <a:xfrm>
            <a:off x="8043672" y="4652220"/>
            <a:ext cx="1115568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Olympic</a:t>
            </a:r>
          </a:p>
        </p:txBody>
      </p:sp>
    </p:spTree>
    <p:extLst>
      <p:ext uri="{BB962C8B-B14F-4D97-AF65-F5344CB8AC3E}">
        <p14:creationId xmlns:p14="http://schemas.microsoft.com/office/powerpoint/2010/main" val="3939903855"/>
      </p:ext>
    </p:extLst>
  </p:cSld>
  <p:clrMapOvr>
    <a:masterClrMapping/>
  </p:clrMapOvr>
  <p:transition spd="slow" advTm="3000">
    <p:randomBar dir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95EF40D-F228-FFA4-C486-4BACF005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69227"/>
            <a:ext cx="10999072" cy="5382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1ACE7C-8BCD-976C-E281-E3E897780179}"/>
              </a:ext>
            </a:extLst>
          </p:cNvPr>
          <p:cNvSpPr/>
          <p:nvPr/>
        </p:nvSpPr>
        <p:spPr>
          <a:xfrm>
            <a:off x="4011168" y="1396956"/>
            <a:ext cx="1115568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BYCO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F6CB8C-9B14-9A9B-1C0B-D202163C385F}"/>
              </a:ext>
            </a:extLst>
          </p:cNvPr>
          <p:cNvSpPr/>
          <p:nvPr/>
        </p:nvSpPr>
        <p:spPr>
          <a:xfrm>
            <a:off x="8394192" y="1396956"/>
            <a:ext cx="1600200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CTHR.N0000</a:t>
            </a:r>
          </a:p>
        </p:txBody>
      </p:sp>
    </p:spTree>
    <p:extLst>
      <p:ext uri="{BB962C8B-B14F-4D97-AF65-F5344CB8AC3E}">
        <p14:creationId xmlns:p14="http://schemas.microsoft.com/office/powerpoint/2010/main" val="2893545916"/>
      </p:ext>
    </p:extLst>
  </p:cSld>
  <p:clrMapOvr>
    <a:masterClrMapping/>
  </p:clrMapOvr>
  <p:transition spd="slow" advTm="3000">
    <p:randomBar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20C7BD-3DC7-2A0D-829C-9599C36E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0"/>
            <a:ext cx="10999071" cy="5399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AC7AFE-48D7-6CD3-18FB-B288ADF55ECF}"/>
              </a:ext>
            </a:extLst>
          </p:cNvPr>
          <p:cNvSpPr/>
          <p:nvPr/>
        </p:nvSpPr>
        <p:spPr>
          <a:xfrm>
            <a:off x="3508248" y="4327608"/>
            <a:ext cx="569976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F350A-FC69-05A5-1963-2DA22CAB6DA3}"/>
              </a:ext>
            </a:extLst>
          </p:cNvPr>
          <p:cNvSpPr/>
          <p:nvPr/>
        </p:nvSpPr>
        <p:spPr>
          <a:xfrm>
            <a:off x="8805672" y="4327608"/>
            <a:ext cx="637032" cy="356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ATL</a:t>
            </a:r>
          </a:p>
        </p:txBody>
      </p:sp>
    </p:spTree>
    <p:extLst>
      <p:ext uri="{BB962C8B-B14F-4D97-AF65-F5344CB8AC3E}">
        <p14:creationId xmlns:p14="http://schemas.microsoft.com/office/powerpoint/2010/main" val="676898039"/>
      </p:ext>
    </p:extLst>
  </p:cSld>
  <p:clrMapOvr>
    <a:masterClrMapping/>
  </p:clrMapOvr>
  <p:transition spd="slow" advTm="3000">
    <p:randomBar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obot operating a machine">
            <a:extLst>
              <a:ext uri="{FF2B5EF4-FFF2-40B4-BE49-F238E27FC236}">
                <a16:creationId xmlns:a16="http://schemas.microsoft.com/office/drawing/2014/main" id="{F088B9D6-2947-AC04-C63E-6CFA6889C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9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F3080-82D0-617A-EDA3-8D33AC93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2319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4E8CAF-E330-BFD2-4FF5-46B37E84A243}"/>
              </a:ext>
            </a:extLst>
          </p:cNvPr>
          <p:cNvSpPr/>
          <p:nvPr/>
        </p:nvSpPr>
        <p:spPr>
          <a:xfrm>
            <a:off x="4594365" y="1336937"/>
            <a:ext cx="2993366" cy="612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800" dirty="0"/>
              <a:t>Machine Learning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4A04D-D237-4304-7168-88D0721D87FE}"/>
              </a:ext>
            </a:extLst>
          </p:cNvPr>
          <p:cNvSpPr/>
          <p:nvPr/>
        </p:nvSpPr>
        <p:spPr>
          <a:xfrm>
            <a:off x="757980" y="3682058"/>
            <a:ext cx="4223280" cy="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Representation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BC3AA0-FA03-CD87-008B-F6C0433D6C54}"/>
              </a:ext>
            </a:extLst>
          </p:cNvPr>
          <p:cNvSpPr/>
          <p:nvPr/>
        </p:nvSpPr>
        <p:spPr>
          <a:xfrm>
            <a:off x="7210742" y="3701945"/>
            <a:ext cx="4223280" cy="8641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Generalization</a:t>
            </a:r>
            <a:endParaRPr lang="en-US" sz="2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AD2A-0F66-52FB-0D9D-962CB6FEA003}"/>
              </a:ext>
            </a:extLst>
          </p:cNvPr>
          <p:cNvSpPr/>
          <p:nvPr/>
        </p:nvSpPr>
        <p:spPr>
          <a:xfrm>
            <a:off x="7212393" y="3701945"/>
            <a:ext cx="4223280" cy="8641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304"/>
            <a:r>
              <a:rPr lang="en-US" sz="394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Generalization</a:t>
            </a:r>
            <a:endParaRPr lang="en-US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224655-DA3D-B4D5-D77A-EEC0E7B19BF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869620" y="1949413"/>
            <a:ext cx="3221428" cy="1732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D57E5-7DD3-1210-8CB5-E0088FA88569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1048" y="1949413"/>
            <a:ext cx="3231334" cy="175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07BE2E-4338-234D-D6E6-A654DD0B1062}"/>
              </a:ext>
            </a:extLst>
          </p:cNvPr>
          <p:cNvCxnSpPr/>
          <p:nvPr/>
        </p:nvCxnSpPr>
        <p:spPr>
          <a:xfrm>
            <a:off x="1112808" y="20703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B33ACE-2AA0-FEEF-2DED-3A4F300C5FAD}"/>
              </a:ext>
            </a:extLst>
          </p:cNvPr>
          <p:cNvGrpSpPr/>
          <p:nvPr/>
        </p:nvGrpSpPr>
        <p:grpSpPr>
          <a:xfrm>
            <a:off x="1306794" y="4546188"/>
            <a:ext cx="1918154" cy="1176804"/>
            <a:chOff x="1306794" y="4546188"/>
            <a:chExt cx="1918154" cy="117680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C2198F5-9EAF-4800-3CFD-0C5B3C4FFCDD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 flipH="1">
              <a:off x="2265871" y="4546188"/>
              <a:ext cx="603749" cy="6535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56A39-4E44-CE14-A373-2F9E4D4E4A2C}"/>
                </a:ext>
              </a:extLst>
            </p:cNvPr>
            <p:cNvSpPr txBox="1"/>
            <p:nvPr/>
          </p:nvSpPr>
          <p:spPr>
            <a:xfrm>
              <a:off x="1306794" y="5199772"/>
              <a:ext cx="1918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Supervised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2750AC-C77E-F30E-25DD-AF6D0E5AA1A0}"/>
              </a:ext>
            </a:extLst>
          </p:cNvPr>
          <p:cNvGrpSpPr/>
          <p:nvPr/>
        </p:nvGrpSpPr>
        <p:grpSpPr>
          <a:xfrm>
            <a:off x="8687524" y="4566075"/>
            <a:ext cx="2331729" cy="1103683"/>
            <a:chOff x="8687524" y="4566075"/>
            <a:chExt cx="2331729" cy="11036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0A706-58A6-6DF5-31F5-9A3158940C56}"/>
                </a:ext>
              </a:extLst>
            </p:cNvPr>
            <p:cNvSpPr txBox="1"/>
            <p:nvPr/>
          </p:nvSpPr>
          <p:spPr>
            <a:xfrm>
              <a:off x="8687524" y="5146538"/>
              <a:ext cx="2331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Unsupervised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7AE310-9356-1009-CD61-F5C07ABE3DFE}"/>
                </a:ext>
              </a:extLst>
            </p:cNvPr>
            <p:cNvCxnSpPr>
              <a:stCxn id="6" idx="2"/>
              <a:endCxn id="15" idx="0"/>
            </p:cNvCxnSpPr>
            <p:nvPr/>
          </p:nvCxnSpPr>
          <p:spPr>
            <a:xfrm>
              <a:off x="9322382" y="4566075"/>
              <a:ext cx="531007" cy="580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2981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673005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363534" y="2847879"/>
            <a:ext cx="9170991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Automated In-database Processing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363534" y="3928365"/>
            <a:ext cx="9170991" cy="115798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Run data prep and ETL inside databases to keep your data optimized for advanced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Query and retrieve data without writing complex SQL</a:t>
            </a:r>
          </a:p>
        </p:txBody>
      </p:sp>
    </p:spTree>
    <p:extLst>
      <p:ext uri="{BB962C8B-B14F-4D97-AF65-F5344CB8AC3E}">
        <p14:creationId xmlns:p14="http://schemas.microsoft.com/office/powerpoint/2010/main" val="23274854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543719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277810" y="2397913"/>
            <a:ext cx="8408992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/>
              <a:t>Data Visualization &amp; Exploration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277810" y="3589731"/>
            <a:ext cx="8408992" cy="207645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Understand patterns, trends, and distributions with scatter plots, histograms, line charts, parallel coordinates, box plots,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Quickly find and fix common data quality problems including missing values and 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Explore data using robust statistical overviews and over 30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9338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06BC-A81E-D1C5-CEF0-912548E1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Call Price &amp; Put Price using BSOPM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b="0" dirty="0">
                    <a:solidFill>
                      <a:schemeClr val="tx2"/>
                    </a:solidFill>
                  </a:rPr>
                  <a:t>Call Price,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b="0" dirty="0">
                    <a:solidFill>
                      <a:schemeClr val="tx2"/>
                    </a:solidFill>
                  </a:rPr>
                  <a:t>Put Price,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-0.33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den>
                            </m:f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0.03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0.02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-0.53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−0.33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−0.53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$4.51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𝑞𝑇</m:t>
                        </m:r>
                      </m:sup>
                    </m:sSup>
                    <m:r>
                      <a:rPr lang="en-US" sz="20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110∗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0.03∗1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e>
                    </m:d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0.02∗1</m:t>
                        </m:r>
                      </m:sup>
                    </m:sSup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0.33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$13.24</a:t>
                </a:r>
              </a:p>
              <a:p>
                <a:endParaRPr lang="en-US" sz="2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D0662-2EED-A3FD-BE14-69A686EEE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4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10" y="288925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392110" y="2026698"/>
            <a:ext cx="8970966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Visual &amp; Automated 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392110" y="3181318"/>
            <a:ext cx="8970966" cy="2365947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Quickly create impactful machine learning models without writing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Choose from hundreds of supervised and unsupervised machine learning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Implement basic and advanced ML techniques including regression, clustering, time-series, text analytics, and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both automated and manual feature engineering to optimize model accuracy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E96B21-DA96-DFE9-E9ED-4DC93707DAB7}"/>
              </a:ext>
            </a:extLst>
          </p:cNvPr>
          <p:cNvSpPr/>
          <p:nvPr/>
        </p:nvSpPr>
        <p:spPr>
          <a:xfrm>
            <a:off x="1511295" y="5294121"/>
            <a:ext cx="8442330" cy="830454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517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158E6-EEA4-C300-20AD-BE966C0F2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E2B9AF-AFDC-51E3-F7B0-92120E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2416"/>
            <a:ext cx="12188827" cy="68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1C0978-669A-8A80-A279-A99DDC88E0AA}"/>
              </a:ext>
            </a:extLst>
          </p:cNvPr>
          <p:cNvSpPr/>
          <p:nvPr/>
        </p:nvSpPr>
        <p:spPr>
          <a:xfrm>
            <a:off x="4392609" y="573883"/>
            <a:ext cx="3403600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Rapid Miner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029FC-E59C-DF56-5E84-136E880695A8}"/>
              </a:ext>
            </a:extLst>
          </p:cNvPr>
          <p:cNvSpPr/>
          <p:nvPr/>
        </p:nvSpPr>
        <p:spPr>
          <a:xfrm>
            <a:off x="77785" y="2409031"/>
            <a:ext cx="4170366" cy="889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Model Validation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DA5A5-542B-1D70-2DAB-8BD9E6DB0543}"/>
              </a:ext>
            </a:extLst>
          </p:cNvPr>
          <p:cNvSpPr/>
          <p:nvPr/>
        </p:nvSpPr>
        <p:spPr>
          <a:xfrm>
            <a:off x="77785" y="3547267"/>
            <a:ext cx="7423155" cy="101838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Eliminate overfitting through a unique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6213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B6C0B-01E6-E1E9-CDD2-9E064487923D}"/>
              </a:ext>
            </a:extLst>
          </p:cNvPr>
          <p:cNvSpPr/>
          <p:nvPr/>
        </p:nvSpPr>
        <p:spPr>
          <a:xfrm>
            <a:off x="4406505" y="1580799"/>
            <a:ext cx="3378990" cy="11115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832"/>
            <a:r>
              <a:rPr lang="en-US" sz="4944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Rapidminer</a:t>
            </a:r>
            <a:endParaRPr lang="en-US" sz="36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EBB0E0-C0F0-A3E6-3CC7-3FDE2BCA5B6B}"/>
              </a:ext>
            </a:extLst>
          </p:cNvPr>
          <p:cNvGrpSpPr/>
          <p:nvPr/>
        </p:nvGrpSpPr>
        <p:grpSpPr>
          <a:xfrm>
            <a:off x="1036771" y="2692309"/>
            <a:ext cx="5059229" cy="2607024"/>
            <a:chOff x="643467" y="2686433"/>
            <a:chExt cx="5059229" cy="26070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7E1ECD-6C4B-76B1-C4C4-4235747972A4}"/>
                </a:ext>
              </a:extLst>
            </p:cNvPr>
            <p:cNvSpPr/>
            <p:nvPr/>
          </p:nvSpPr>
          <p:spPr>
            <a:xfrm>
              <a:off x="643467" y="4666566"/>
              <a:ext cx="2534242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Decision Tree</a:t>
              </a:r>
              <a:endParaRPr lang="en-US" sz="28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16FFD0C-9A1A-80A1-C611-1724151491B0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 flipH="1">
              <a:off x="1910588" y="2686433"/>
              <a:ext cx="3792108" cy="19801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DECCF4-5E7B-FAED-8A6A-998496259E69}"/>
              </a:ext>
            </a:extLst>
          </p:cNvPr>
          <p:cNvGrpSpPr/>
          <p:nvPr/>
        </p:nvGrpSpPr>
        <p:grpSpPr>
          <a:xfrm>
            <a:off x="4828879" y="2692309"/>
            <a:ext cx="2534242" cy="2598183"/>
            <a:chOff x="4724795" y="2601148"/>
            <a:chExt cx="2534242" cy="25981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72AD3E-9791-A3FE-DF61-363EB7FF7CA5}"/>
                </a:ext>
              </a:extLst>
            </p:cNvPr>
            <p:cNvSpPr/>
            <p:nvPr/>
          </p:nvSpPr>
          <p:spPr>
            <a:xfrm>
              <a:off x="4724795" y="4572440"/>
              <a:ext cx="2534242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Neural Net</a:t>
              </a:r>
              <a:endParaRPr lang="en-US" sz="28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72B9FA-2740-49E8-DECB-68BA6CFE3921}"/>
                </a:ext>
              </a:extLst>
            </p:cNvPr>
            <p:cNvCxnSpPr>
              <a:cxnSpLocks/>
              <a:stCxn id="4" idx="2"/>
              <a:endCxn id="14" idx="0"/>
            </p:cNvCxnSpPr>
            <p:nvPr/>
          </p:nvCxnSpPr>
          <p:spPr>
            <a:xfrm>
              <a:off x="5991916" y="2601148"/>
              <a:ext cx="0" cy="19712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F5912E-68C3-ECA2-03B2-4BB2FDD24EF7}"/>
              </a:ext>
            </a:extLst>
          </p:cNvPr>
          <p:cNvGrpSpPr/>
          <p:nvPr/>
        </p:nvGrpSpPr>
        <p:grpSpPr>
          <a:xfrm>
            <a:off x="6096000" y="2692309"/>
            <a:ext cx="5452533" cy="2598183"/>
            <a:chOff x="6096000" y="2692309"/>
            <a:chExt cx="5452533" cy="25981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4FCFC4-D8F0-E2A1-7835-4D824BE22042}"/>
                </a:ext>
              </a:extLst>
            </p:cNvPr>
            <p:cNvSpPr/>
            <p:nvPr/>
          </p:nvSpPr>
          <p:spPr>
            <a:xfrm>
              <a:off x="8347389" y="4663601"/>
              <a:ext cx="3201144" cy="6268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41832"/>
              <a:r>
                <a:rPr lang="en-US" sz="288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Ensemble Method</a:t>
              </a:r>
              <a:endParaRPr lang="en-US" sz="28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6F354D9-5F43-53BA-9E9A-F8F48FF97A51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>
              <a:off x="6096000" y="2692309"/>
              <a:ext cx="3851961" cy="19712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3426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DA601204-9746-536E-42CB-7587FA63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" b="182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81CB34B-2159-DD80-8815-A16A85C4937A}"/>
              </a:ext>
            </a:extLst>
          </p:cNvPr>
          <p:cNvSpPr/>
          <p:nvPr/>
        </p:nvSpPr>
        <p:spPr>
          <a:xfrm>
            <a:off x="6422886" y="3418839"/>
            <a:ext cx="3529012" cy="1276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Dhaka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Pakistan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Casablanca Stock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Colombo Stock Exchange </a:t>
            </a:r>
          </a:p>
        </p:txBody>
      </p:sp>
    </p:spTree>
    <p:extLst>
      <p:ext uri="{BB962C8B-B14F-4D97-AF65-F5344CB8AC3E}">
        <p14:creationId xmlns:p14="http://schemas.microsoft.com/office/powerpoint/2010/main" val="37479233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grpId="1" nodeType="after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685585C7-3881-AB17-604C-DC3F48267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8964" b="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870BC-9E1A-2B40-52F7-A4EBFBD4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8000" b="1" dirty="0">
                <a:ln w="22225">
                  <a:solidFill>
                    <a:srgbClr val="FFFFFF"/>
                  </a:solidFill>
                </a:ln>
                <a:noFill/>
              </a:rPr>
              <a:t>Decision Tree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272E9-4E4D-7DF8-368D-3772BAC3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Decision tree can be used for both Classification and Regression problems.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RapidMiner automatically generates the tree model to predict the close price of the companies we have experimented using BSOPM.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gave the historical price data as input to train our model along with the close price.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For testing we just used only One months of data.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have tuned our parameter to get the best accuracy from the model.</a:t>
            </a:r>
          </a:p>
          <a:p>
            <a:r>
              <a:rPr lang="en-US" sz="16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</a:rPr>
              <a:t>We have tuned the maximum depth of the tree to 25 from 20 and minimal gain tuned to 0.15.</a:t>
            </a:r>
          </a:p>
        </p:txBody>
      </p:sp>
    </p:spTree>
    <p:extLst>
      <p:ext uri="{BB962C8B-B14F-4D97-AF65-F5344CB8AC3E}">
        <p14:creationId xmlns:p14="http://schemas.microsoft.com/office/powerpoint/2010/main" val="207570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64DDD8-4ACC-CAFD-11EA-74EB4B00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4" y="551961"/>
            <a:ext cx="11000232" cy="5399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15449" y="5396361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36414622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B94F3-C684-A3CD-DD2F-E5351599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Neural 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274DEA-096A-F08A-50CE-2314290A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Neural net is modelled on the human brain and nervous system because it is an interconnected network, which works through various nodes called neurons.</a:t>
            </a:r>
          </a:p>
          <a:p>
            <a:r>
              <a:rPr lang="en-US" sz="2000" dirty="0"/>
              <a:t>Rapidminer provides neural network model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Neuron system in 3D rendering">
            <a:extLst>
              <a:ext uri="{FF2B5EF4-FFF2-40B4-BE49-F238E27FC236}">
                <a16:creationId xmlns:a16="http://schemas.microsoft.com/office/drawing/2014/main" id="{CEBC00D5-AF18-1B1C-C79F-4E177EB3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 r="1252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00496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CE414D-52CD-86AB-8021-17DC55A7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4" y="573116"/>
            <a:ext cx="10999072" cy="5380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06305" y="5395542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42277082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195D75B6-F775-4B13-34DD-14EC9EA7C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BA5B7-5C41-55BE-B18D-F4A0E568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Ensemble Method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14726-6AB8-302B-EAF5-214D0268C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576" y="698643"/>
            <a:ext cx="5043224" cy="5301467"/>
          </a:xfrm>
        </p:spPr>
        <p:txBody>
          <a:bodyPr anchor="b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Ensemble learning is a machine learning technique, where multiple machine learning algorithms or learners strategically generated and combined together in order to solve one particular computational intelligence problem.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Ensemble learning improves the performance of a model, or it reduces the likelihood of an unfortunate selection of a bad model for prediction. So, ensemble learning method ensures the best prediction analysis and optimum output.</a:t>
            </a:r>
          </a:p>
        </p:txBody>
      </p:sp>
    </p:spTree>
    <p:extLst>
      <p:ext uri="{BB962C8B-B14F-4D97-AF65-F5344CB8AC3E}">
        <p14:creationId xmlns:p14="http://schemas.microsoft.com/office/powerpoint/2010/main" val="24523364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3420DF-5B7D-0E41-AFED-2FA9DC22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1"/>
            <a:ext cx="10999072" cy="5423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8575571" y="5027929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15193070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3170D-D89D-321F-0FF4-361A21A4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sz="3700" dirty="0"/>
              <a:t>Let’s Compare The Theoretical Price and Option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05187E-57BB-2C5E-6FC2-9AD0E04504E9}"/>
              </a:ext>
            </a:extLst>
          </p:cNvPr>
          <p:cNvSpPr txBox="1"/>
          <p:nvPr/>
        </p:nvSpPr>
        <p:spPr>
          <a:xfrm>
            <a:off x="896991" y="2194271"/>
            <a:ext cx="2626999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BSOPM Call Price: $4.51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5AF39-D6C2-5DBB-1714-56F5746B0AE1}"/>
              </a:ext>
            </a:extLst>
          </p:cNvPr>
          <p:cNvSpPr txBox="1"/>
          <p:nvPr/>
        </p:nvSpPr>
        <p:spPr>
          <a:xfrm>
            <a:off x="4434817" y="2190740"/>
            <a:ext cx="2322750" cy="36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Option Price: $10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/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28B09-9274-A2B5-193C-38D427603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990" y="2011363"/>
                <a:ext cx="606578" cy="7606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6EC6D1F-A583-4F21-DB67-F1D5765FF0E0}"/>
              </a:ext>
            </a:extLst>
          </p:cNvPr>
          <p:cNvSpPr txBox="1"/>
          <p:nvPr/>
        </p:nvSpPr>
        <p:spPr>
          <a:xfrm>
            <a:off x="838200" y="3593592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BSOPM Put Price: $13.24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DEE78-DE35-A171-5358-88F39D305FC3}"/>
              </a:ext>
            </a:extLst>
          </p:cNvPr>
          <p:cNvSpPr txBox="1"/>
          <p:nvPr/>
        </p:nvSpPr>
        <p:spPr>
          <a:xfrm>
            <a:off x="4434817" y="3593592"/>
            <a:ext cx="22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Option Price: $10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/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9611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31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≪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C14AF3-71A7-3A14-0B4C-1068D979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643574" y="3397947"/>
                <a:ext cx="606578" cy="760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C70A2DE-E09D-FF82-A04B-38237F105C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8174090" y="2011363"/>
            <a:ext cx="2941320" cy="2962656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C3D308D6-E2E3-6065-8ACA-5E1FA1E93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609929"/>
                  </p:ext>
                </p:extLst>
              </p:nvPr>
            </p:nvGraphicFramePr>
            <p:xfrm>
              <a:off x="9665208" y="5427739"/>
              <a:ext cx="2392034" cy="1345519"/>
            </p:xfrm>
            <a:graphic>
              <a:graphicData uri="http://schemas.microsoft.com/office/powerpoint/2016/sectionzoom">
                <psez:sectionZm>
                  <psez:sectionZmObj sectionId="{85838509-9AF3-41BB-A1A9-56636661476E}">
                    <psez:zmPr id="{C08B9277-AA27-4AE4-B383-8598BE03B90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92034" cy="13455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3D308D6-E2E3-6065-8ACA-5E1FA1E93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5208" y="5427739"/>
                <a:ext cx="2392034" cy="13455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45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21412E-D147-D7AF-C595-D9823DA5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528230"/>
            <a:ext cx="10999072" cy="5423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3D89C-430A-46B5-0E1F-222389FDC4C3}"/>
              </a:ext>
            </a:extLst>
          </p:cNvPr>
          <p:cNvSpPr/>
          <p:nvPr/>
        </p:nvSpPr>
        <p:spPr>
          <a:xfrm>
            <a:off x="7808842" y="5341498"/>
            <a:ext cx="2922105" cy="487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Generated by Rapidminer</a:t>
            </a:r>
          </a:p>
        </p:txBody>
      </p:sp>
    </p:spTree>
    <p:extLst>
      <p:ext uri="{BB962C8B-B14F-4D97-AF65-F5344CB8AC3E}">
        <p14:creationId xmlns:p14="http://schemas.microsoft.com/office/powerpoint/2010/main" val="28076094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96E1CCBF-9246-CA9B-F24B-BC6FA56E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E9B14-36A9-54B6-FFA8-E73DBA9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3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37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C0F1677C-13F6-E272-9FAE-5A61262A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2009935"/>
            <a:ext cx="4730214" cy="28381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3C4A4-CF58-F068-9344-9F889285B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4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Predicting the Stock Price of Frontier Markets Using Modified Black-Scholes Option Pricing Model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67CFD-5615-4852-9544-E88DDD45863E}"/>
              </a:ext>
            </a:extLst>
          </p:cNvPr>
          <p:cNvSpPr txBox="1"/>
          <p:nvPr/>
        </p:nvSpPr>
        <p:spPr>
          <a:xfrm>
            <a:off x="786383" y="3566810"/>
            <a:ext cx="5692953" cy="2651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Presented by Group-7,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Md. Amanullah Shah – 2121737642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Joy Kumar Ghosh - 2211424642</a:t>
            </a:r>
          </a:p>
        </p:txBody>
      </p:sp>
    </p:spTree>
    <p:extLst>
      <p:ext uri="{BB962C8B-B14F-4D97-AF65-F5344CB8AC3E}">
        <p14:creationId xmlns:p14="http://schemas.microsoft.com/office/powerpoint/2010/main" val="16566316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">
            <a:extLst>
              <a:ext uri="{FF2B5EF4-FFF2-40B4-BE49-F238E27FC236}">
                <a16:creationId xmlns:a16="http://schemas.microsoft.com/office/drawing/2014/main" id="{47780ABA-BF6B-107E-8D23-A4C26EB0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7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9D841-9DEB-FCC4-543B-36FECF80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What is Share Market?</a:t>
            </a:r>
          </a:p>
        </p:txBody>
      </p:sp>
    </p:spTree>
    <p:extLst>
      <p:ext uri="{BB962C8B-B14F-4D97-AF65-F5344CB8AC3E}">
        <p14:creationId xmlns:p14="http://schemas.microsoft.com/office/powerpoint/2010/main" val="58662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2239</TotalTime>
  <Words>1843</Words>
  <Application>Microsoft Office PowerPoint</Application>
  <PresentationFormat>Widescreen</PresentationFormat>
  <Paragraphs>289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Cambria Math</vt:lpstr>
      <vt:lpstr>SourceSansPro</vt:lpstr>
      <vt:lpstr>Office Theme</vt:lpstr>
      <vt:lpstr>Predicting the Stock Price of Frontier Markets Using Modified Black-Scholes Option Pricing Model and Machine Learning</vt:lpstr>
      <vt:lpstr>Some Terms, used in Share Market</vt:lpstr>
      <vt:lpstr>BSOPM</vt:lpstr>
      <vt:lpstr>BSOPM Equation</vt:lpstr>
      <vt:lpstr>PowerPoint Presentation</vt:lpstr>
      <vt:lpstr>Let’s Calculate Call Price &amp; Put Price using BSOPM</vt:lpstr>
      <vt:lpstr>Let’s Compare The Theoretical Price and Option Price</vt:lpstr>
      <vt:lpstr>Predicting the Stock Price of Frontier Markets Using Modified Black-Scholes Option Pricing Model and Machine Learning</vt:lpstr>
      <vt:lpstr>What is Share Market?</vt:lpstr>
      <vt:lpstr>Some Terms, used in Share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BSOPM</vt:lpstr>
      <vt:lpstr>BSOPM Equation</vt:lpstr>
      <vt:lpstr>How BSOPM is beneficial to share holder?</vt:lpstr>
      <vt:lpstr>PowerPoint Presentation</vt:lpstr>
      <vt:lpstr>Let’s Calculate Call Price &amp; Put Price using BSOPM</vt:lpstr>
      <vt:lpstr>Let’s Compare The Theoretical Price and Option Price</vt:lpstr>
      <vt:lpstr>Where is the problem?</vt:lpstr>
      <vt:lpstr>Difference Between European and American Option</vt:lpstr>
      <vt:lpstr>Where is the problem?</vt:lpstr>
      <vt:lpstr>Where we need to modify to use it on Frontier Market?</vt:lpstr>
      <vt:lpstr>Another outcome of Volatility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Find out “Strike Price”</vt:lpstr>
      <vt:lpstr>PowerPoint Presentation</vt:lpstr>
      <vt:lpstr>Let’s Find out “Time” Parameter</vt:lpstr>
      <vt:lpstr>Let’s Find Out “Volatility”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Modification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</vt:lpstr>
      <vt:lpstr>PowerPoint Presentation</vt:lpstr>
      <vt:lpstr>Neural Net</vt:lpstr>
      <vt:lpstr>PowerPoint Presentation</vt:lpstr>
      <vt:lpstr>Ensemble Method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Joydev Ghosh Joy</dc:creator>
  <cp:lastModifiedBy>Joydev Ghosh Joy</cp:lastModifiedBy>
  <cp:revision>34</cp:revision>
  <dcterms:created xsi:type="dcterms:W3CDTF">2024-03-07T21:22:49Z</dcterms:created>
  <dcterms:modified xsi:type="dcterms:W3CDTF">2024-03-28T16:22:31Z</dcterms:modified>
</cp:coreProperties>
</file>